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4" r:id="rId6"/>
    <p:sldMasterId id="2147483717" r:id="rId7"/>
  </p:sldMasterIdLst>
  <p:notesMasterIdLst>
    <p:notesMasterId r:id="rId23"/>
  </p:notesMasterIdLst>
  <p:sldIdLst>
    <p:sldId id="256" r:id="rId8"/>
    <p:sldId id="269" r:id="rId9"/>
    <p:sldId id="264" r:id="rId10"/>
    <p:sldId id="266" r:id="rId11"/>
    <p:sldId id="263" r:id="rId12"/>
    <p:sldId id="267" r:id="rId13"/>
    <p:sldId id="268" r:id="rId14"/>
    <p:sldId id="265" r:id="rId15"/>
    <p:sldId id="257" r:id="rId16"/>
    <p:sldId id="258" r:id="rId17"/>
    <p:sldId id="259" r:id="rId18"/>
    <p:sldId id="260" r:id="rId19"/>
    <p:sldId id="261" r:id="rId20"/>
    <p:sldId id="262"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9964" autoAdjust="0"/>
  </p:normalViewPr>
  <p:slideViewPr>
    <p:cSldViewPr snapToGrid="0">
      <p:cViewPr varScale="1">
        <p:scale>
          <a:sx n="78" d="100"/>
          <a:sy n="78" d="100"/>
        </p:scale>
        <p:origin x="19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B5BF6-EDAA-403A-BD15-365BE85919B1}" type="doc">
      <dgm:prSet loTypeId="urn:microsoft.com/office/officeart/2005/8/layout/default#10" loCatId="list" qsTypeId="urn:microsoft.com/office/officeart/2005/8/quickstyle/simple1" qsCatId="simple" csTypeId="urn:microsoft.com/office/officeart/2005/8/colors/accent1_2" csCatId="accent1" phldr="1"/>
      <dgm:spPr/>
      <dgm:t>
        <a:bodyPr/>
        <a:lstStyle/>
        <a:p>
          <a:endParaRPr lang="en-US"/>
        </a:p>
      </dgm:t>
    </dgm:pt>
    <dgm:pt modelId="{F7605B29-81F8-41BC-9586-04AB1A831F8A}">
      <dgm:prSet phldrT="[Text]"/>
      <dgm:spPr>
        <a:solidFill>
          <a:schemeClr val="accent1"/>
        </a:solidFill>
      </dgm:spPr>
      <dgm:t>
        <a:bodyPr/>
        <a:lstStyle/>
        <a:p>
          <a:r>
            <a:rPr lang="en-US" dirty="0" smtClean="0"/>
            <a:t>Reunification Begins on Day One</a:t>
          </a:r>
          <a:endParaRPr lang="en-US" dirty="0"/>
        </a:p>
      </dgm:t>
    </dgm:pt>
    <dgm:pt modelId="{26882758-BFDB-4B99-B50F-F62FAF83EACB}" type="parTrans" cxnId="{930B4E6D-C5BB-423E-A6A2-94483176965C}">
      <dgm:prSet/>
      <dgm:spPr/>
      <dgm:t>
        <a:bodyPr/>
        <a:lstStyle/>
        <a:p>
          <a:endParaRPr lang="en-US"/>
        </a:p>
      </dgm:t>
    </dgm:pt>
    <dgm:pt modelId="{CF0F441A-F0AD-4C27-AF31-5D62C4F1373D}" type="sibTrans" cxnId="{930B4E6D-C5BB-423E-A6A2-94483176965C}">
      <dgm:prSet/>
      <dgm:spPr/>
      <dgm:t>
        <a:bodyPr/>
        <a:lstStyle/>
        <a:p>
          <a:endParaRPr lang="en-US"/>
        </a:p>
      </dgm:t>
    </dgm:pt>
    <dgm:pt modelId="{31D3623C-E141-46E6-9287-D5137DBD778F}" type="pres">
      <dgm:prSet presAssocID="{B60B5BF6-EDAA-403A-BD15-365BE85919B1}" presName="diagram" presStyleCnt="0">
        <dgm:presLayoutVars>
          <dgm:dir/>
          <dgm:resizeHandles val="exact"/>
        </dgm:presLayoutVars>
      </dgm:prSet>
      <dgm:spPr/>
      <dgm:t>
        <a:bodyPr/>
        <a:lstStyle/>
        <a:p>
          <a:endParaRPr lang="en-US"/>
        </a:p>
      </dgm:t>
    </dgm:pt>
    <dgm:pt modelId="{FBE062AB-35ED-423A-BA89-B1E1EC5CB4CE}" type="pres">
      <dgm:prSet presAssocID="{F7605B29-81F8-41BC-9586-04AB1A831F8A}" presName="node" presStyleLbl="node1" presStyleIdx="0" presStyleCnt="1" custLinFactNeighborX="-901" custLinFactNeighborY="1364">
        <dgm:presLayoutVars>
          <dgm:bulletEnabled val="1"/>
        </dgm:presLayoutVars>
      </dgm:prSet>
      <dgm:spPr/>
      <dgm:t>
        <a:bodyPr/>
        <a:lstStyle/>
        <a:p>
          <a:endParaRPr lang="en-US"/>
        </a:p>
      </dgm:t>
    </dgm:pt>
  </dgm:ptLst>
  <dgm:cxnLst>
    <dgm:cxn modelId="{BCBF3962-B05F-4378-9845-00AB5EC94941}" type="presOf" srcId="{F7605B29-81F8-41BC-9586-04AB1A831F8A}" destId="{FBE062AB-35ED-423A-BA89-B1E1EC5CB4CE}" srcOrd="0" destOrd="0" presId="urn:microsoft.com/office/officeart/2005/8/layout/default#10"/>
    <dgm:cxn modelId="{E781EDA6-18F2-4025-8B57-2CECD6D4C1DF}" type="presOf" srcId="{B60B5BF6-EDAA-403A-BD15-365BE85919B1}" destId="{31D3623C-E141-46E6-9287-D5137DBD778F}" srcOrd="0" destOrd="0" presId="urn:microsoft.com/office/officeart/2005/8/layout/default#10"/>
    <dgm:cxn modelId="{930B4E6D-C5BB-423E-A6A2-94483176965C}" srcId="{B60B5BF6-EDAA-403A-BD15-365BE85919B1}" destId="{F7605B29-81F8-41BC-9586-04AB1A831F8A}" srcOrd="0" destOrd="0" parTransId="{26882758-BFDB-4B99-B50F-F62FAF83EACB}" sibTransId="{CF0F441A-F0AD-4C27-AF31-5D62C4F1373D}"/>
    <dgm:cxn modelId="{0DA5262B-5885-408C-AC44-504D172AA779}" type="presParOf" srcId="{31D3623C-E141-46E6-9287-D5137DBD778F}" destId="{FBE062AB-35ED-423A-BA89-B1E1EC5CB4CE}" srcOrd="0"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719B4-E5E2-4500-898B-2761E01AA6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8D868E-8AEA-4CF8-9450-5709D1EBC672}">
      <dgm:prSet phldrT="[Text]"/>
      <dgm:spPr>
        <a:solidFill>
          <a:schemeClr val="accent1"/>
        </a:solidFill>
        <a:ln>
          <a:solidFill>
            <a:schemeClr val="accent1"/>
          </a:solidFill>
        </a:ln>
      </dgm:spPr>
      <dgm:t>
        <a:bodyPr/>
        <a:lstStyle/>
        <a:p>
          <a:pPr>
            <a:lnSpc>
              <a:spcPct val="100000"/>
            </a:lnSpc>
            <a:spcAft>
              <a:spcPts val="0"/>
            </a:spcAft>
          </a:pPr>
          <a:r>
            <a:rPr lang="en-US" b="1" dirty="0" smtClean="0"/>
            <a:t>Demonstrating Safety</a:t>
          </a:r>
          <a:endParaRPr lang="en-US" b="1" dirty="0"/>
        </a:p>
      </dgm:t>
    </dgm:pt>
    <dgm:pt modelId="{9B664580-4601-41E7-B255-9D9FDE5525BD}" type="parTrans" cxnId="{EEAA28ED-9B29-4A20-8C39-A1FB0DAA62E0}">
      <dgm:prSet/>
      <dgm:spPr/>
      <dgm:t>
        <a:bodyPr/>
        <a:lstStyle/>
        <a:p>
          <a:pPr>
            <a:lnSpc>
              <a:spcPct val="100000"/>
            </a:lnSpc>
            <a:spcAft>
              <a:spcPts val="0"/>
            </a:spcAft>
          </a:pPr>
          <a:endParaRPr lang="en-US"/>
        </a:p>
      </dgm:t>
    </dgm:pt>
    <dgm:pt modelId="{52A3A3E7-53C5-40BB-9EB2-8A1620ADFCA4}" type="sibTrans" cxnId="{EEAA28ED-9B29-4A20-8C39-A1FB0DAA62E0}">
      <dgm:prSet/>
      <dgm:spPr/>
      <dgm:t>
        <a:bodyPr/>
        <a:lstStyle/>
        <a:p>
          <a:pPr>
            <a:lnSpc>
              <a:spcPct val="100000"/>
            </a:lnSpc>
            <a:spcAft>
              <a:spcPts val="0"/>
            </a:spcAft>
          </a:pPr>
          <a:endParaRPr lang="en-US"/>
        </a:p>
      </dgm:t>
    </dgm:pt>
    <dgm:pt modelId="{01707887-CD19-457B-AF78-5B2B7F1E1A11}">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Think together: </a:t>
          </a:r>
          <a:r>
            <a:rPr lang="en-US" dirty="0" smtClean="0"/>
            <a:t>How </a:t>
          </a:r>
          <a:r>
            <a:rPr lang="en-US" dirty="0" smtClean="0"/>
            <a:t>can the parent demonstrate acts of protection during this time?</a:t>
          </a:r>
          <a:endParaRPr lang="en-US" dirty="0"/>
        </a:p>
      </dgm:t>
    </dgm:pt>
    <dgm:pt modelId="{A70CC5C6-2FB1-4E50-ADFF-5B20908CF633}" type="parTrans" cxnId="{918D1058-BB09-4DDB-B49C-09DF39DBA087}">
      <dgm:prSet/>
      <dgm:spPr/>
      <dgm:t>
        <a:bodyPr/>
        <a:lstStyle/>
        <a:p>
          <a:pPr>
            <a:lnSpc>
              <a:spcPct val="100000"/>
            </a:lnSpc>
            <a:spcAft>
              <a:spcPts val="0"/>
            </a:spcAft>
          </a:pPr>
          <a:endParaRPr lang="en-US"/>
        </a:p>
      </dgm:t>
    </dgm:pt>
    <dgm:pt modelId="{58D089F0-C67C-4EFB-8112-52FEB544173A}" type="sibTrans" cxnId="{918D1058-BB09-4DDB-B49C-09DF39DBA087}">
      <dgm:prSet/>
      <dgm:spPr/>
      <dgm:t>
        <a:bodyPr/>
        <a:lstStyle/>
        <a:p>
          <a:pPr>
            <a:lnSpc>
              <a:spcPct val="100000"/>
            </a:lnSpc>
            <a:spcAft>
              <a:spcPts val="0"/>
            </a:spcAft>
          </a:pPr>
          <a:endParaRPr lang="en-US"/>
        </a:p>
      </dgm:t>
    </dgm:pt>
    <dgm:pt modelId="{65E0DD27-0169-4842-9C15-D3907C024267}">
      <dgm:prSet phldrT="[Text]"/>
      <dgm:spPr>
        <a:solidFill>
          <a:schemeClr val="accent1"/>
        </a:solidFill>
        <a:ln>
          <a:solidFill>
            <a:schemeClr val="accent1"/>
          </a:solidFill>
        </a:ln>
      </dgm:spPr>
      <dgm:t>
        <a:bodyPr/>
        <a:lstStyle/>
        <a:p>
          <a:pPr>
            <a:lnSpc>
              <a:spcPct val="100000"/>
            </a:lnSpc>
            <a:spcAft>
              <a:spcPts val="0"/>
            </a:spcAft>
          </a:pPr>
          <a:r>
            <a:rPr lang="en-US" b="1" dirty="0" smtClean="0"/>
            <a:t>Developing the Network</a:t>
          </a:r>
          <a:endParaRPr lang="en-US" b="1" dirty="0"/>
        </a:p>
      </dgm:t>
    </dgm:pt>
    <dgm:pt modelId="{D452318C-458F-4A3A-90D5-5B1BEB692773}" type="parTrans" cxnId="{CC8DF79A-A73F-4CA5-B4FE-DF214F2CEC3D}">
      <dgm:prSet/>
      <dgm:spPr/>
      <dgm:t>
        <a:bodyPr/>
        <a:lstStyle/>
        <a:p>
          <a:pPr>
            <a:lnSpc>
              <a:spcPct val="100000"/>
            </a:lnSpc>
            <a:spcAft>
              <a:spcPts val="0"/>
            </a:spcAft>
          </a:pPr>
          <a:endParaRPr lang="en-US"/>
        </a:p>
      </dgm:t>
    </dgm:pt>
    <dgm:pt modelId="{F63BAE3C-D7FF-49A8-9AAD-AD1C6A5D2653}" type="sibTrans" cxnId="{CC8DF79A-A73F-4CA5-B4FE-DF214F2CEC3D}">
      <dgm:prSet/>
      <dgm:spPr/>
      <dgm:t>
        <a:bodyPr/>
        <a:lstStyle/>
        <a:p>
          <a:pPr>
            <a:lnSpc>
              <a:spcPct val="100000"/>
            </a:lnSpc>
            <a:spcAft>
              <a:spcPts val="0"/>
            </a:spcAft>
          </a:pPr>
          <a:endParaRPr lang="en-US"/>
        </a:p>
      </dgm:t>
    </dgm:pt>
    <dgm:pt modelId="{CE8EE9FC-FB8D-454B-9202-0FB89F9FE793}">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Who cares about the child and parent?</a:t>
          </a:r>
          <a:endParaRPr lang="en-US" dirty="0"/>
        </a:p>
      </dgm:t>
    </dgm:pt>
    <dgm:pt modelId="{3A9A9E45-FF6C-4246-85E7-1AF3ABC1553D}" type="parTrans" cxnId="{7405DEC4-2AE5-4544-A3AF-184D9355947A}">
      <dgm:prSet/>
      <dgm:spPr/>
      <dgm:t>
        <a:bodyPr/>
        <a:lstStyle/>
        <a:p>
          <a:pPr>
            <a:lnSpc>
              <a:spcPct val="100000"/>
            </a:lnSpc>
            <a:spcAft>
              <a:spcPts val="0"/>
            </a:spcAft>
          </a:pPr>
          <a:endParaRPr lang="en-US"/>
        </a:p>
      </dgm:t>
    </dgm:pt>
    <dgm:pt modelId="{7ADC6927-2604-42DE-A46A-EE1927C9ABCB}" type="sibTrans" cxnId="{7405DEC4-2AE5-4544-A3AF-184D9355947A}">
      <dgm:prSet/>
      <dgm:spPr/>
      <dgm:t>
        <a:bodyPr/>
        <a:lstStyle/>
        <a:p>
          <a:pPr>
            <a:lnSpc>
              <a:spcPct val="100000"/>
            </a:lnSpc>
            <a:spcAft>
              <a:spcPts val="0"/>
            </a:spcAft>
          </a:pPr>
          <a:endParaRPr lang="en-US"/>
        </a:p>
      </dgm:t>
    </dgm:pt>
    <dgm:pt modelId="{FC23EF80-CBAB-B34D-9EB3-6A61892BBC39}">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How can we get them involved?</a:t>
          </a:r>
          <a:endParaRPr lang="en-US" dirty="0"/>
        </a:p>
      </dgm:t>
    </dgm:pt>
    <dgm:pt modelId="{8EB085B3-3386-C342-9E10-28FC5D9E0483}" type="parTrans" cxnId="{E0285FDC-FEC6-A14B-9216-F170B55EF927}">
      <dgm:prSet/>
      <dgm:spPr/>
      <dgm:t>
        <a:bodyPr/>
        <a:lstStyle/>
        <a:p>
          <a:pPr>
            <a:lnSpc>
              <a:spcPct val="100000"/>
            </a:lnSpc>
            <a:spcAft>
              <a:spcPts val="0"/>
            </a:spcAft>
          </a:pPr>
          <a:endParaRPr lang="en-US"/>
        </a:p>
      </dgm:t>
    </dgm:pt>
    <dgm:pt modelId="{D0472EDA-B818-1845-984A-05A9BD777A48}" type="sibTrans" cxnId="{E0285FDC-FEC6-A14B-9216-F170B55EF927}">
      <dgm:prSet/>
      <dgm:spPr/>
      <dgm:t>
        <a:bodyPr/>
        <a:lstStyle/>
        <a:p>
          <a:pPr>
            <a:lnSpc>
              <a:spcPct val="100000"/>
            </a:lnSpc>
            <a:spcAft>
              <a:spcPts val="0"/>
            </a:spcAft>
          </a:pPr>
          <a:endParaRPr lang="en-US"/>
        </a:p>
      </dgm:t>
    </dgm:pt>
    <dgm:pt modelId="{44DB8614-305F-BA42-9F37-8162B83FA1F9}">
      <dgm:prSet phldrT="[Text]"/>
      <dgm:spPr>
        <a:solidFill>
          <a:schemeClr val="accent1"/>
        </a:solidFill>
        <a:ln>
          <a:solidFill>
            <a:schemeClr val="accent1"/>
          </a:solidFill>
        </a:ln>
      </dgm:spPr>
      <dgm:t>
        <a:bodyPr/>
        <a:lstStyle/>
        <a:p>
          <a:pPr>
            <a:lnSpc>
              <a:spcPct val="100000"/>
            </a:lnSpc>
            <a:spcAft>
              <a:spcPts val="0"/>
            </a:spcAft>
          </a:pPr>
          <a:r>
            <a:rPr lang="en-US" b="1" dirty="0" smtClean="0"/>
            <a:t>Reunification Assessment</a:t>
          </a:r>
          <a:endParaRPr lang="en-US" b="1" dirty="0"/>
        </a:p>
      </dgm:t>
    </dgm:pt>
    <dgm:pt modelId="{FD1A953E-9917-C349-B897-4CB1E1F3D0CB}" type="parTrans" cxnId="{9A299544-5A27-014D-B4F5-F3E26822DCB3}">
      <dgm:prSet/>
      <dgm:spPr/>
      <dgm:t>
        <a:bodyPr/>
        <a:lstStyle/>
        <a:p>
          <a:pPr>
            <a:lnSpc>
              <a:spcPct val="100000"/>
            </a:lnSpc>
            <a:spcAft>
              <a:spcPts val="0"/>
            </a:spcAft>
          </a:pPr>
          <a:endParaRPr lang="en-US"/>
        </a:p>
      </dgm:t>
    </dgm:pt>
    <dgm:pt modelId="{5CFD258D-1C06-754E-B8D7-61DE606DC538}" type="sibTrans" cxnId="{9A299544-5A27-014D-B4F5-F3E26822DCB3}">
      <dgm:prSet/>
      <dgm:spPr/>
      <dgm:t>
        <a:bodyPr/>
        <a:lstStyle/>
        <a:p>
          <a:pPr>
            <a:lnSpc>
              <a:spcPct val="100000"/>
            </a:lnSpc>
            <a:spcAft>
              <a:spcPts val="0"/>
            </a:spcAft>
          </a:pPr>
          <a:endParaRPr lang="en-US"/>
        </a:p>
      </dgm:t>
    </dgm:pt>
    <dgm:pt modelId="{9BD65B11-5F53-2F4A-8336-A6F9DE8132A8}">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Starting risk level</a:t>
          </a:r>
          <a:endParaRPr lang="en-US" dirty="0"/>
        </a:p>
      </dgm:t>
    </dgm:pt>
    <dgm:pt modelId="{B129A96E-3BCE-0143-9CAC-3F41BECBD318}" type="parTrans" cxnId="{E144261B-8EBF-6D4E-B8ED-F96316B4732E}">
      <dgm:prSet/>
      <dgm:spPr/>
      <dgm:t>
        <a:bodyPr/>
        <a:lstStyle/>
        <a:p>
          <a:pPr>
            <a:lnSpc>
              <a:spcPct val="100000"/>
            </a:lnSpc>
            <a:spcAft>
              <a:spcPts val="0"/>
            </a:spcAft>
          </a:pPr>
          <a:endParaRPr lang="en-US"/>
        </a:p>
      </dgm:t>
    </dgm:pt>
    <dgm:pt modelId="{297AFE89-57FD-B547-9179-2BBE253A098F}" type="sibTrans" cxnId="{E144261B-8EBF-6D4E-B8ED-F96316B4732E}">
      <dgm:prSet/>
      <dgm:spPr/>
      <dgm:t>
        <a:bodyPr/>
        <a:lstStyle/>
        <a:p>
          <a:pPr>
            <a:lnSpc>
              <a:spcPct val="100000"/>
            </a:lnSpc>
            <a:spcAft>
              <a:spcPts val="0"/>
            </a:spcAft>
          </a:pPr>
          <a:endParaRPr lang="en-US"/>
        </a:p>
      </dgm:t>
    </dgm:pt>
    <dgm:pt modelId="{3B76F0EB-1F3A-0345-8CB8-0EA4B4FE5EDC}">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b="1" dirty="0" smtClean="0"/>
            <a:t>Progress </a:t>
          </a:r>
          <a:r>
            <a:rPr lang="en-US" b="0" dirty="0" smtClean="0"/>
            <a:t>toward goals</a:t>
          </a:r>
          <a:endParaRPr lang="en-US" b="0" dirty="0"/>
        </a:p>
      </dgm:t>
    </dgm:pt>
    <dgm:pt modelId="{965DCFE6-F97B-5D4A-9737-E737511ED827}" type="parTrans" cxnId="{F4439C4A-48F6-4044-8980-051E88CCC561}">
      <dgm:prSet/>
      <dgm:spPr/>
      <dgm:t>
        <a:bodyPr/>
        <a:lstStyle/>
        <a:p>
          <a:pPr>
            <a:lnSpc>
              <a:spcPct val="100000"/>
            </a:lnSpc>
            <a:spcAft>
              <a:spcPts val="0"/>
            </a:spcAft>
          </a:pPr>
          <a:endParaRPr lang="en-US"/>
        </a:p>
      </dgm:t>
    </dgm:pt>
    <dgm:pt modelId="{2240DC41-1DD0-7E47-8FA4-23956A1F1B98}" type="sibTrans" cxnId="{F4439C4A-48F6-4044-8980-051E88CCC561}">
      <dgm:prSet/>
      <dgm:spPr/>
      <dgm:t>
        <a:bodyPr/>
        <a:lstStyle/>
        <a:p>
          <a:pPr>
            <a:lnSpc>
              <a:spcPct val="100000"/>
            </a:lnSpc>
            <a:spcAft>
              <a:spcPts val="0"/>
            </a:spcAft>
          </a:pPr>
          <a:endParaRPr lang="en-US"/>
        </a:p>
      </dgm:t>
    </dgm:pt>
    <dgm:pt modelId="{9EC51222-5121-FA43-9C49-B1A7ACF09A54}">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b="1" i="0" dirty="0" smtClean="0"/>
            <a:t>Actions </a:t>
          </a:r>
          <a:r>
            <a:rPr lang="en-US" dirty="0" smtClean="0"/>
            <a:t>during visits</a:t>
          </a:r>
          <a:endParaRPr lang="en-US" dirty="0"/>
        </a:p>
      </dgm:t>
    </dgm:pt>
    <dgm:pt modelId="{6E4381C0-8CC1-5341-B92D-D8FC7C801813}" type="parTrans" cxnId="{62D77DC9-FEE1-DD46-BE4D-8290DA7F20DE}">
      <dgm:prSet/>
      <dgm:spPr/>
      <dgm:t>
        <a:bodyPr/>
        <a:lstStyle/>
        <a:p>
          <a:pPr>
            <a:lnSpc>
              <a:spcPct val="100000"/>
            </a:lnSpc>
            <a:spcAft>
              <a:spcPts val="0"/>
            </a:spcAft>
          </a:pPr>
          <a:endParaRPr lang="en-US"/>
        </a:p>
      </dgm:t>
    </dgm:pt>
    <dgm:pt modelId="{8DBDAC47-5515-E443-B3DF-5F6E5910F6C2}" type="sibTrans" cxnId="{62D77DC9-FEE1-DD46-BE4D-8290DA7F20DE}">
      <dgm:prSet/>
      <dgm:spPr/>
      <dgm:t>
        <a:bodyPr/>
        <a:lstStyle/>
        <a:p>
          <a:pPr>
            <a:lnSpc>
              <a:spcPct val="100000"/>
            </a:lnSpc>
            <a:spcAft>
              <a:spcPts val="0"/>
            </a:spcAft>
          </a:pPr>
          <a:endParaRPr lang="en-US"/>
        </a:p>
      </dgm:t>
    </dgm:pt>
    <dgm:pt modelId="{8465D728-73F6-AB4D-9BCB-EFA27563E3C0}">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Share the danger statements and safety goals.</a:t>
          </a:r>
          <a:endParaRPr lang="en-US" dirty="0"/>
        </a:p>
      </dgm:t>
    </dgm:pt>
    <dgm:pt modelId="{3C05D279-D0A5-C94D-9A2D-1ADA02CE5EDC}" type="parTrans" cxnId="{FA6DAA45-C20A-B643-BBF4-B088577CB793}">
      <dgm:prSet/>
      <dgm:spPr/>
      <dgm:t>
        <a:bodyPr/>
        <a:lstStyle/>
        <a:p>
          <a:pPr>
            <a:lnSpc>
              <a:spcPct val="100000"/>
            </a:lnSpc>
            <a:spcAft>
              <a:spcPts val="0"/>
            </a:spcAft>
          </a:pPr>
          <a:endParaRPr lang="en-US"/>
        </a:p>
      </dgm:t>
    </dgm:pt>
    <dgm:pt modelId="{8BA30AE4-7067-AE41-BCE0-5DA51EEDE45D}" type="sibTrans" cxnId="{FA6DAA45-C20A-B643-BBF4-B088577CB793}">
      <dgm:prSet/>
      <dgm:spPr/>
      <dgm:t>
        <a:bodyPr/>
        <a:lstStyle/>
        <a:p>
          <a:pPr>
            <a:lnSpc>
              <a:spcPct val="100000"/>
            </a:lnSpc>
            <a:spcAft>
              <a:spcPts val="0"/>
            </a:spcAft>
          </a:pPr>
          <a:endParaRPr lang="en-US"/>
        </a:p>
      </dgm:t>
    </dgm:pt>
    <dgm:pt modelId="{86A938F5-949E-DC4D-AE1D-2EEBA16D174D}">
      <dgm:prSet phldrT="[Text]"/>
      <dgm:spPr>
        <a:solidFill>
          <a:schemeClr val="accent5">
            <a:alpha val="90000"/>
          </a:schemeClr>
        </a:solidFill>
        <a:ln>
          <a:solidFill>
            <a:schemeClr val="accent1">
              <a:alpha val="90000"/>
            </a:schemeClr>
          </a:solidFill>
        </a:ln>
      </dgm:spPr>
      <dgm:t>
        <a:bodyPr/>
        <a:lstStyle/>
        <a:p>
          <a:pPr marL="227013" indent="-227013">
            <a:lnSpc>
              <a:spcPct val="100000"/>
            </a:lnSpc>
            <a:spcAft>
              <a:spcPts val="0"/>
            </a:spcAft>
            <a:buFont typeface="Verdana" panose="020B0604030504040204" pitchFamily="34" charset="0"/>
            <a:buChar char="•"/>
          </a:pPr>
          <a:r>
            <a:rPr lang="en-US" dirty="0" smtClean="0"/>
            <a:t>Changes in safety</a:t>
          </a:r>
          <a:endParaRPr lang="en-US" dirty="0"/>
        </a:p>
      </dgm:t>
    </dgm:pt>
    <dgm:pt modelId="{AB3091AE-6D4A-4A49-9BAB-0F142208E274}" type="parTrans" cxnId="{30D809F7-F57E-A144-ADFC-9C70C12ADC32}">
      <dgm:prSet/>
      <dgm:spPr/>
      <dgm:t>
        <a:bodyPr/>
        <a:lstStyle/>
        <a:p>
          <a:pPr>
            <a:lnSpc>
              <a:spcPct val="100000"/>
            </a:lnSpc>
            <a:spcAft>
              <a:spcPts val="0"/>
            </a:spcAft>
          </a:pPr>
          <a:endParaRPr lang="en-US"/>
        </a:p>
      </dgm:t>
    </dgm:pt>
    <dgm:pt modelId="{C3109D0A-7F06-D446-9F87-C55EA96D5838}" type="sibTrans" cxnId="{30D809F7-F57E-A144-ADFC-9C70C12ADC32}">
      <dgm:prSet/>
      <dgm:spPr/>
      <dgm:t>
        <a:bodyPr/>
        <a:lstStyle/>
        <a:p>
          <a:pPr>
            <a:lnSpc>
              <a:spcPct val="100000"/>
            </a:lnSpc>
            <a:spcAft>
              <a:spcPts val="0"/>
            </a:spcAft>
          </a:pPr>
          <a:endParaRPr lang="en-US"/>
        </a:p>
      </dgm:t>
    </dgm:pt>
    <dgm:pt modelId="{6F90997C-7D45-4D12-9D2D-1DD696942DFD}" type="pres">
      <dgm:prSet presAssocID="{B01719B4-E5E2-4500-898B-2761E01AA61A}" presName="Name0" presStyleCnt="0">
        <dgm:presLayoutVars>
          <dgm:dir/>
          <dgm:animLvl val="lvl"/>
          <dgm:resizeHandles val="exact"/>
        </dgm:presLayoutVars>
      </dgm:prSet>
      <dgm:spPr/>
      <dgm:t>
        <a:bodyPr/>
        <a:lstStyle/>
        <a:p>
          <a:endParaRPr lang="en-US"/>
        </a:p>
      </dgm:t>
    </dgm:pt>
    <dgm:pt modelId="{A9C0F4B0-A671-4A92-A8CE-131C76993ED4}" type="pres">
      <dgm:prSet presAssocID="{D28D868E-8AEA-4CF8-9450-5709D1EBC672}" presName="composite" presStyleCnt="0"/>
      <dgm:spPr/>
    </dgm:pt>
    <dgm:pt modelId="{48718258-FC9C-4258-A9A3-10F7CB3C06A3}" type="pres">
      <dgm:prSet presAssocID="{D28D868E-8AEA-4CF8-9450-5709D1EBC672}" presName="parTx" presStyleLbl="alignNode1" presStyleIdx="0" presStyleCnt="3">
        <dgm:presLayoutVars>
          <dgm:chMax val="0"/>
          <dgm:chPref val="0"/>
          <dgm:bulletEnabled val="1"/>
        </dgm:presLayoutVars>
      </dgm:prSet>
      <dgm:spPr/>
      <dgm:t>
        <a:bodyPr/>
        <a:lstStyle/>
        <a:p>
          <a:endParaRPr lang="en-US"/>
        </a:p>
      </dgm:t>
    </dgm:pt>
    <dgm:pt modelId="{654E9B4B-B8E9-4E04-A5EB-FBD5FBEFD1BD}" type="pres">
      <dgm:prSet presAssocID="{D28D868E-8AEA-4CF8-9450-5709D1EBC672}" presName="desTx" presStyleLbl="alignAccFollowNode1" presStyleIdx="0" presStyleCnt="3">
        <dgm:presLayoutVars>
          <dgm:bulletEnabled val="1"/>
        </dgm:presLayoutVars>
      </dgm:prSet>
      <dgm:spPr/>
      <dgm:t>
        <a:bodyPr/>
        <a:lstStyle/>
        <a:p>
          <a:endParaRPr lang="en-US"/>
        </a:p>
      </dgm:t>
    </dgm:pt>
    <dgm:pt modelId="{FF531B66-2F7A-4BD4-B4CD-64E77626B7F3}" type="pres">
      <dgm:prSet presAssocID="{52A3A3E7-53C5-40BB-9EB2-8A1620ADFCA4}" presName="space" presStyleCnt="0"/>
      <dgm:spPr/>
    </dgm:pt>
    <dgm:pt modelId="{DAC67A3C-CAB4-4893-88D4-915E230A4A49}" type="pres">
      <dgm:prSet presAssocID="{65E0DD27-0169-4842-9C15-D3907C024267}" presName="composite" presStyleCnt="0"/>
      <dgm:spPr/>
    </dgm:pt>
    <dgm:pt modelId="{4EF327E4-37E9-4AD7-BBB4-99DA4C68E8B8}" type="pres">
      <dgm:prSet presAssocID="{65E0DD27-0169-4842-9C15-D3907C024267}" presName="parTx" presStyleLbl="alignNode1" presStyleIdx="1" presStyleCnt="3">
        <dgm:presLayoutVars>
          <dgm:chMax val="0"/>
          <dgm:chPref val="0"/>
          <dgm:bulletEnabled val="1"/>
        </dgm:presLayoutVars>
      </dgm:prSet>
      <dgm:spPr/>
      <dgm:t>
        <a:bodyPr/>
        <a:lstStyle/>
        <a:p>
          <a:endParaRPr lang="en-US"/>
        </a:p>
      </dgm:t>
    </dgm:pt>
    <dgm:pt modelId="{8012ACAD-7C72-4B8F-B09F-E832B119A08B}" type="pres">
      <dgm:prSet presAssocID="{65E0DD27-0169-4842-9C15-D3907C024267}" presName="desTx" presStyleLbl="alignAccFollowNode1" presStyleIdx="1" presStyleCnt="3">
        <dgm:presLayoutVars>
          <dgm:bulletEnabled val="1"/>
        </dgm:presLayoutVars>
      </dgm:prSet>
      <dgm:spPr/>
      <dgm:t>
        <a:bodyPr/>
        <a:lstStyle/>
        <a:p>
          <a:endParaRPr lang="en-US"/>
        </a:p>
      </dgm:t>
    </dgm:pt>
    <dgm:pt modelId="{7F9684AA-8351-564D-AE54-83A7BDF4CA87}" type="pres">
      <dgm:prSet presAssocID="{F63BAE3C-D7FF-49A8-9AAD-AD1C6A5D2653}" presName="space" presStyleCnt="0"/>
      <dgm:spPr/>
    </dgm:pt>
    <dgm:pt modelId="{96FA2E6E-D6EC-BF43-8F78-98899DFC96B4}" type="pres">
      <dgm:prSet presAssocID="{44DB8614-305F-BA42-9F37-8162B83FA1F9}" presName="composite" presStyleCnt="0"/>
      <dgm:spPr/>
    </dgm:pt>
    <dgm:pt modelId="{029A751A-EB7F-2E49-AA46-88FBEAF9A767}" type="pres">
      <dgm:prSet presAssocID="{44DB8614-305F-BA42-9F37-8162B83FA1F9}" presName="parTx" presStyleLbl="alignNode1" presStyleIdx="2" presStyleCnt="3">
        <dgm:presLayoutVars>
          <dgm:chMax val="0"/>
          <dgm:chPref val="0"/>
          <dgm:bulletEnabled val="1"/>
        </dgm:presLayoutVars>
      </dgm:prSet>
      <dgm:spPr/>
      <dgm:t>
        <a:bodyPr/>
        <a:lstStyle/>
        <a:p>
          <a:endParaRPr lang="en-US"/>
        </a:p>
      </dgm:t>
    </dgm:pt>
    <dgm:pt modelId="{5C2EB897-C2FA-A44E-90E5-882D19575FAE}" type="pres">
      <dgm:prSet presAssocID="{44DB8614-305F-BA42-9F37-8162B83FA1F9}" presName="desTx" presStyleLbl="alignAccFollowNode1" presStyleIdx="2" presStyleCnt="3">
        <dgm:presLayoutVars>
          <dgm:bulletEnabled val="1"/>
        </dgm:presLayoutVars>
      </dgm:prSet>
      <dgm:spPr/>
      <dgm:t>
        <a:bodyPr/>
        <a:lstStyle/>
        <a:p>
          <a:endParaRPr lang="en-US"/>
        </a:p>
      </dgm:t>
    </dgm:pt>
  </dgm:ptLst>
  <dgm:cxnLst>
    <dgm:cxn modelId="{918D1058-BB09-4DDB-B49C-09DF39DBA087}" srcId="{D28D868E-8AEA-4CF8-9450-5709D1EBC672}" destId="{01707887-CD19-457B-AF78-5B2B7F1E1A11}" srcOrd="0" destOrd="0" parTransId="{A70CC5C6-2FB1-4E50-ADFF-5B20908CF633}" sibTransId="{58D089F0-C67C-4EFB-8112-52FEB544173A}"/>
    <dgm:cxn modelId="{30D809F7-F57E-A144-ADFC-9C70C12ADC32}" srcId="{44DB8614-305F-BA42-9F37-8162B83FA1F9}" destId="{86A938F5-949E-DC4D-AE1D-2EEBA16D174D}" srcOrd="3" destOrd="0" parTransId="{AB3091AE-6D4A-4A49-9BAB-0F142208E274}" sibTransId="{C3109D0A-7F06-D446-9F87-C55EA96D5838}"/>
    <dgm:cxn modelId="{E0285FDC-FEC6-A14B-9216-F170B55EF927}" srcId="{65E0DD27-0169-4842-9C15-D3907C024267}" destId="{FC23EF80-CBAB-B34D-9EB3-6A61892BBC39}" srcOrd="1" destOrd="0" parTransId="{8EB085B3-3386-C342-9E10-28FC5D9E0483}" sibTransId="{D0472EDA-B818-1845-984A-05A9BD777A48}"/>
    <dgm:cxn modelId="{7405DEC4-2AE5-4544-A3AF-184D9355947A}" srcId="{65E0DD27-0169-4842-9C15-D3907C024267}" destId="{CE8EE9FC-FB8D-454B-9202-0FB89F9FE793}" srcOrd="0" destOrd="0" parTransId="{3A9A9E45-FF6C-4246-85E7-1AF3ABC1553D}" sibTransId="{7ADC6927-2604-42DE-A46A-EE1927C9ABCB}"/>
    <dgm:cxn modelId="{F4439C4A-48F6-4044-8980-051E88CCC561}" srcId="{44DB8614-305F-BA42-9F37-8162B83FA1F9}" destId="{3B76F0EB-1F3A-0345-8CB8-0EA4B4FE5EDC}" srcOrd="1" destOrd="0" parTransId="{965DCFE6-F97B-5D4A-9737-E737511ED827}" sibTransId="{2240DC41-1DD0-7E47-8FA4-23956A1F1B98}"/>
    <dgm:cxn modelId="{E144261B-8EBF-6D4E-B8ED-F96316B4732E}" srcId="{44DB8614-305F-BA42-9F37-8162B83FA1F9}" destId="{9BD65B11-5F53-2F4A-8336-A6F9DE8132A8}" srcOrd="0" destOrd="0" parTransId="{B129A96E-3BCE-0143-9CAC-3F41BECBD318}" sibTransId="{297AFE89-57FD-B547-9179-2BBE253A098F}"/>
    <dgm:cxn modelId="{62D77DC9-FEE1-DD46-BE4D-8290DA7F20DE}" srcId="{44DB8614-305F-BA42-9F37-8162B83FA1F9}" destId="{9EC51222-5121-FA43-9C49-B1A7ACF09A54}" srcOrd="2" destOrd="0" parTransId="{6E4381C0-8CC1-5341-B92D-D8FC7C801813}" sibTransId="{8DBDAC47-5515-E443-B3DF-5F6E5910F6C2}"/>
    <dgm:cxn modelId="{64D6F187-07C3-40BC-AFB4-444777D57223}" type="presOf" srcId="{3B76F0EB-1F3A-0345-8CB8-0EA4B4FE5EDC}" destId="{5C2EB897-C2FA-A44E-90E5-882D19575FAE}" srcOrd="0" destOrd="1" presId="urn:microsoft.com/office/officeart/2005/8/layout/hList1"/>
    <dgm:cxn modelId="{CB4AED89-8229-4759-85DE-AA8BB1502B7E}" type="presOf" srcId="{65E0DD27-0169-4842-9C15-D3907C024267}" destId="{4EF327E4-37E9-4AD7-BBB4-99DA4C68E8B8}" srcOrd="0" destOrd="0" presId="urn:microsoft.com/office/officeart/2005/8/layout/hList1"/>
    <dgm:cxn modelId="{FA6DAA45-C20A-B643-BBF4-B088577CB793}" srcId="{65E0DD27-0169-4842-9C15-D3907C024267}" destId="{8465D728-73F6-AB4D-9BCB-EFA27563E3C0}" srcOrd="2" destOrd="0" parTransId="{3C05D279-D0A5-C94D-9A2D-1ADA02CE5EDC}" sibTransId="{8BA30AE4-7067-AE41-BCE0-5DA51EEDE45D}"/>
    <dgm:cxn modelId="{AC934E28-F697-4EB6-BD5D-04B868A1F867}" type="presOf" srcId="{8465D728-73F6-AB4D-9BCB-EFA27563E3C0}" destId="{8012ACAD-7C72-4B8F-B09F-E832B119A08B}" srcOrd="0" destOrd="2" presId="urn:microsoft.com/office/officeart/2005/8/layout/hList1"/>
    <dgm:cxn modelId="{A438E834-35F0-4DB7-9A29-23551E2F3589}" type="presOf" srcId="{86A938F5-949E-DC4D-AE1D-2EEBA16D174D}" destId="{5C2EB897-C2FA-A44E-90E5-882D19575FAE}" srcOrd="0" destOrd="3" presId="urn:microsoft.com/office/officeart/2005/8/layout/hList1"/>
    <dgm:cxn modelId="{192E0F51-2BB2-4561-A733-2C6E0804F479}" type="presOf" srcId="{9BD65B11-5F53-2F4A-8336-A6F9DE8132A8}" destId="{5C2EB897-C2FA-A44E-90E5-882D19575FAE}" srcOrd="0" destOrd="0" presId="urn:microsoft.com/office/officeart/2005/8/layout/hList1"/>
    <dgm:cxn modelId="{9A299544-5A27-014D-B4F5-F3E26822DCB3}" srcId="{B01719B4-E5E2-4500-898B-2761E01AA61A}" destId="{44DB8614-305F-BA42-9F37-8162B83FA1F9}" srcOrd="2" destOrd="0" parTransId="{FD1A953E-9917-C349-B897-4CB1E1F3D0CB}" sibTransId="{5CFD258D-1C06-754E-B8D7-61DE606DC538}"/>
    <dgm:cxn modelId="{ED5057FF-735F-43F9-8928-226C4A70FD6D}" type="presOf" srcId="{D28D868E-8AEA-4CF8-9450-5709D1EBC672}" destId="{48718258-FC9C-4258-A9A3-10F7CB3C06A3}" srcOrd="0" destOrd="0" presId="urn:microsoft.com/office/officeart/2005/8/layout/hList1"/>
    <dgm:cxn modelId="{CC8DF79A-A73F-4CA5-B4FE-DF214F2CEC3D}" srcId="{B01719B4-E5E2-4500-898B-2761E01AA61A}" destId="{65E0DD27-0169-4842-9C15-D3907C024267}" srcOrd="1" destOrd="0" parTransId="{D452318C-458F-4A3A-90D5-5B1BEB692773}" sibTransId="{F63BAE3C-D7FF-49A8-9AAD-AD1C6A5D2653}"/>
    <dgm:cxn modelId="{517EC805-A4A8-4F1F-A509-59538B937662}" type="presOf" srcId="{FC23EF80-CBAB-B34D-9EB3-6A61892BBC39}" destId="{8012ACAD-7C72-4B8F-B09F-E832B119A08B}" srcOrd="0" destOrd="1" presId="urn:microsoft.com/office/officeart/2005/8/layout/hList1"/>
    <dgm:cxn modelId="{E233D085-3CAC-4EA2-9561-DFC1FA42E179}" type="presOf" srcId="{44DB8614-305F-BA42-9F37-8162B83FA1F9}" destId="{029A751A-EB7F-2E49-AA46-88FBEAF9A767}" srcOrd="0" destOrd="0" presId="urn:microsoft.com/office/officeart/2005/8/layout/hList1"/>
    <dgm:cxn modelId="{7B340743-2A9F-4325-A42C-EF621D1A7808}" type="presOf" srcId="{CE8EE9FC-FB8D-454B-9202-0FB89F9FE793}" destId="{8012ACAD-7C72-4B8F-B09F-E832B119A08B}" srcOrd="0" destOrd="0" presId="urn:microsoft.com/office/officeart/2005/8/layout/hList1"/>
    <dgm:cxn modelId="{CD291087-8038-4385-A632-F07C9A7D7D75}" type="presOf" srcId="{9EC51222-5121-FA43-9C49-B1A7ACF09A54}" destId="{5C2EB897-C2FA-A44E-90E5-882D19575FAE}" srcOrd="0" destOrd="2" presId="urn:microsoft.com/office/officeart/2005/8/layout/hList1"/>
    <dgm:cxn modelId="{EEAA28ED-9B29-4A20-8C39-A1FB0DAA62E0}" srcId="{B01719B4-E5E2-4500-898B-2761E01AA61A}" destId="{D28D868E-8AEA-4CF8-9450-5709D1EBC672}" srcOrd="0" destOrd="0" parTransId="{9B664580-4601-41E7-B255-9D9FDE5525BD}" sibTransId="{52A3A3E7-53C5-40BB-9EB2-8A1620ADFCA4}"/>
    <dgm:cxn modelId="{93B1220A-7A03-4B3B-B763-5679C6C1F8AC}" type="presOf" srcId="{01707887-CD19-457B-AF78-5B2B7F1E1A11}" destId="{654E9B4B-B8E9-4E04-A5EB-FBD5FBEFD1BD}" srcOrd="0" destOrd="0" presId="urn:microsoft.com/office/officeart/2005/8/layout/hList1"/>
    <dgm:cxn modelId="{2F0E5796-FAE3-442D-A74A-A0BCD8228BD2}" type="presOf" srcId="{B01719B4-E5E2-4500-898B-2761E01AA61A}" destId="{6F90997C-7D45-4D12-9D2D-1DD696942DFD}" srcOrd="0" destOrd="0" presId="urn:microsoft.com/office/officeart/2005/8/layout/hList1"/>
    <dgm:cxn modelId="{CA427913-CF31-4329-9A00-4AFA743F9401}" type="presParOf" srcId="{6F90997C-7D45-4D12-9D2D-1DD696942DFD}" destId="{A9C0F4B0-A671-4A92-A8CE-131C76993ED4}" srcOrd="0" destOrd="0" presId="urn:microsoft.com/office/officeart/2005/8/layout/hList1"/>
    <dgm:cxn modelId="{ACC5383B-7759-4B3E-A7E6-9F084496552B}" type="presParOf" srcId="{A9C0F4B0-A671-4A92-A8CE-131C76993ED4}" destId="{48718258-FC9C-4258-A9A3-10F7CB3C06A3}" srcOrd="0" destOrd="0" presId="urn:microsoft.com/office/officeart/2005/8/layout/hList1"/>
    <dgm:cxn modelId="{7CDE7818-94C3-4495-9F95-E59E3114FDA9}" type="presParOf" srcId="{A9C0F4B0-A671-4A92-A8CE-131C76993ED4}" destId="{654E9B4B-B8E9-4E04-A5EB-FBD5FBEFD1BD}" srcOrd="1" destOrd="0" presId="urn:microsoft.com/office/officeart/2005/8/layout/hList1"/>
    <dgm:cxn modelId="{2DBB045C-4FCA-40F8-98F2-A280A21A59AE}" type="presParOf" srcId="{6F90997C-7D45-4D12-9D2D-1DD696942DFD}" destId="{FF531B66-2F7A-4BD4-B4CD-64E77626B7F3}" srcOrd="1" destOrd="0" presId="urn:microsoft.com/office/officeart/2005/8/layout/hList1"/>
    <dgm:cxn modelId="{95927140-95D1-45A4-AF1A-C924124C7106}" type="presParOf" srcId="{6F90997C-7D45-4D12-9D2D-1DD696942DFD}" destId="{DAC67A3C-CAB4-4893-88D4-915E230A4A49}" srcOrd="2" destOrd="0" presId="urn:microsoft.com/office/officeart/2005/8/layout/hList1"/>
    <dgm:cxn modelId="{DC4E2D98-F101-4B47-9A69-EE6488506A12}" type="presParOf" srcId="{DAC67A3C-CAB4-4893-88D4-915E230A4A49}" destId="{4EF327E4-37E9-4AD7-BBB4-99DA4C68E8B8}" srcOrd="0" destOrd="0" presId="urn:microsoft.com/office/officeart/2005/8/layout/hList1"/>
    <dgm:cxn modelId="{257D5989-2798-4642-BF82-1FC34EB432EB}" type="presParOf" srcId="{DAC67A3C-CAB4-4893-88D4-915E230A4A49}" destId="{8012ACAD-7C72-4B8F-B09F-E832B119A08B}" srcOrd="1" destOrd="0" presId="urn:microsoft.com/office/officeart/2005/8/layout/hList1"/>
    <dgm:cxn modelId="{9B4952B1-2437-46B2-A30A-CA14A51721AF}" type="presParOf" srcId="{6F90997C-7D45-4D12-9D2D-1DD696942DFD}" destId="{7F9684AA-8351-564D-AE54-83A7BDF4CA87}" srcOrd="3" destOrd="0" presId="urn:microsoft.com/office/officeart/2005/8/layout/hList1"/>
    <dgm:cxn modelId="{202E26D9-775D-41CA-AC87-1CA5F845D607}" type="presParOf" srcId="{6F90997C-7D45-4D12-9D2D-1DD696942DFD}" destId="{96FA2E6E-D6EC-BF43-8F78-98899DFC96B4}" srcOrd="4" destOrd="0" presId="urn:microsoft.com/office/officeart/2005/8/layout/hList1"/>
    <dgm:cxn modelId="{DFC01840-BEF8-4576-8849-8C97D8A1AC10}" type="presParOf" srcId="{96FA2E6E-D6EC-BF43-8F78-98899DFC96B4}" destId="{029A751A-EB7F-2E49-AA46-88FBEAF9A767}" srcOrd="0" destOrd="0" presId="urn:microsoft.com/office/officeart/2005/8/layout/hList1"/>
    <dgm:cxn modelId="{1E5B5A2F-8725-4092-9943-EA9D38362783}" type="presParOf" srcId="{96FA2E6E-D6EC-BF43-8F78-98899DFC96B4}" destId="{5C2EB897-C2FA-A44E-90E5-882D19575F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7CE609-126F-0B4B-AB74-9720196A7DD6}" type="doc">
      <dgm:prSet loTypeId="urn:microsoft.com/office/officeart/2008/layout/IncreasingCircleProcess" loCatId="" qsTypeId="urn:microsoft.com/office/officeart/2005/8/quickstyle/simple4" qsCatId="simple" csTypeId="urn:microsoft.com/office/officeart/2005/8/colors/accent1_2" csCatId="accent1" phldr="1"/>
      <dgm:spPr/>
      <dgm:t>
        <a:bodyPr/>
        <a:lstStyle/>
        <a:p>
          <a:endParaRPr lang="en-US"/>
        </a:p>
      </dgm:t>
    </dgm:pt>
    <dgm:pt modelId="{3A76DB8D-586B-564E-B343-66DFA3111ECC}">
      <dgm:prSet phldrT="[Text]"/>
      <dgm:spPr/>
      <dgm:t>
        <a:bodyPr/>
        <a:lstStyle/>
        <a:p>
          <a:r>
            <a:rPr lang="en-US" dirty="0" smtClean="0"/>
            <a:t>Some actions</a:t>
          </a:r>
          <a:endParaRPr lang="en-US" dirty="0"/>
        </a:p>
      </dgm:t>
    </dgm:pt>
    <dgm:pt modelId="{C3CCE0A9-C83F-6A40-951E-167540520457}" type="parTrans" cxnId="{2E1AF3DA-D9D8-DE48-A361-FF6FDB4C9422}">
      <dgm:prSet/>
      <dgm:spPr/>
      <dgm:t>
        <a:bodyPr/>
        <a:lstStyle/>
        <a:p>
          <a:endParaRPr lang="en-US"/>
        </a:p>
      </dgm:t>
    </dgm:pt>
    <dgm:pt modelId="{D802856D-4A5C-F144-B47F-AE8FBD33BE8E}" type="sibTrans" cxnId="{2E1AF3DA-D9D8-DE48-A361-FF6FDB4C9422}">
      <dgm:prSet/>
      <dgm:spPr/>
      <dgm:t>
        <a:bodyPr/>
        <a:lstStyle/>
        <a:p>
          <a:endParaRPr lang="en-US"/>
        </a:p>
      </dgm:t>
    </dgm:pt>
    <dgm:pt modelId="{54CB6240-9565-B947-8609-1C81B7009FBE}">
      <dgm:prSet phldrT="[Text]"/>
      <dgm:spPr/>
      <dgm:t>
        <a:bodyPr/>
        <a:lstStyle/>
        <a:p>
          <a:r>
            <a:rPr lang="en-US" dirty="0" smtClean="0"/>
            <a:t>More actions</a:t>
          </a:r>
          <a:endParaRPr lang="en-US" dirty="0"/>
        </a:p>
      </dgm:t>
    </dgm:pt>
    <dgm:pt modelId="{A0C91F13-4A7C-5040-B7D3-CCC048C6D715}" type="parTrans" cxnId="{BAABEFD6-E94A-3A48-A018-ACC6B4098C1E}">
      <dgm:prSet/>
      <dgm:spPr/>
      <dgm:t>
        <a:bodyPr/>
        <a:lstStyle/>
        <a:p>
          <a:endParaRPr lang="en-US"/>
        </a:p>
      </dgm:t>
    </dgm:pt>
    <dgm:pt modelId="{A5F480BA-E9AE-6746-9050-866004D2786D}" type="sibTrans" cxnId="{BAABEFD6-E94A-3A48-A018-ACC6B4098C1E}">
      <dgm:prSet/>
      <dgm:spPr/>
      <dgm:t>
        <a:bodyPr/>
        <a:lstStyle/>
        <a:p>
          <a:endParaRPr lang="en-US"/>
        </a:p>
      </dgm:t>
    </dgm:pt>
    <dgm:pt modelId="{0CF94D0A-9BBE-054E-A6BA-9C4F088242F9}">
      <dgm:prSet phldrT="[Text]"/>
      <dgm:spPr/>
      <dgm:t>
        <a:bodyPr/>
        <a:lstStyle/>
        <a:p>
          <a:r>
            <a:rPr lang="en-US" dirty="0" smtClean="0"/>
            <a:t>  Regular actions</a:t>
          </a:r>
          <a:endParaRPr lang="en-US" dirty="0"/>
        </a:p>
      </dgm:t>
    </dgm:pt>
    <dgm:pt modelId="{9EB8036D-9A09-D943-8E69-2B79B1E3B0F7}" type="parTrans" cxnId="{7FB5FE10-6334-EA4A-AF2E-F1C15885FB95}">
      <dgm:prSet/>
      <dgm:spPr/>
      <dgm:t>
        <a:bodyPr/>
        <a:lstStyle/>
        <a:p>
          <a:endParaRPr lang="en-US"/>
        </a:p>
      </dgm:t>
    </dgm:pt>
    <dgm:pt modelId="{D34D7B01-58CF-5E47-BB72-D144E472D897}" type="sibTrans" cxnId="{7FB5FE10-6334-EA4A-AF2E-F1C15885FB95}">
      <dgm:prSet/>
      <dgm:spPr/>
      <dgm:t>
        <a:bodyPr/>
        <a:lstStyle/>
        <a:p>
          <a:endParaRPr lang="en-US"/>
        </a:p>
      </dgm:t>
    </dgm:pt>
    <dgm:pt modelId="{E2ED8D46-8FB4-FF4E-93EA-00CD4E9223F5}" type="pres">
      <dgm:prSet presAssocID="{F87CE609-126F-0B4B-AB74-9720196A7DD6}" presName="Name0" presStyleCnt="0">
        <dgm:presLayoutVars>
          <dgm:chMax val="7"/>
          <dgm:chPref val="7"/>
          <dgm:dir/>
          <dgm:animOne val="branch"/>
          <dgm:animLvl val="lvl"/>
        </dgm:presLayoutVars>
      </dgm:prSet>
      <dgm:spPr/>
      <dgm:t>
        <a:bodyPr/>
        <a:lstStyle/>
        <a:p>
          <a:endParaRPr lang="en-US"/>
        </a:p>
      </dgm:t>
    </dgm:pt>
    <dgm:pt modelId="{249CC931-2C0C-654A-BA1E-7BF5643EFB55}" type="pres">
      <dgm:prSet presAssocID="{3A76DB8D-586B-564E-B343-66DFA3111ECC}" presName="composite" presStyleCnt="0"/>
      <dgm:spPr/>
    </dgm:pt>
    <dgm:pt modelId="{8C7864CD-059D-1F44-B6DC-5F1EB16F5038}" type="pres">
      <dgm:prSet presAssocID="{3A76DB8D-586B-564E-B343-66DFA3111ECC}" presName="BackAccent" presStyleLbl="bgShp" presStyleIdx="0" presStyleCnt="3" custLinFactY="400000" custLinFactNeighborX="7544" custLinFactNeighborY="422664"/>
      <dgm:spPr>
        <a:solidFill>
          <a:schemeClr val="accent5"/>
        </a:solidFill>
      </dgm:spPr>
      <dgm:t>
        <a:bodyPr/>
        <a:lstStyle/>
        <a:p>
          <a:endParaRPr lang="en-US"/>
        </a:p>
      </dgm:t>
    </dgm:pt>
    <dgm:pt modelId="{A7380F2B-879B-3648-901D-E99A67600008}" type="pres">
      <dgm:prSet presAssocID="{3A76DB8D-586B-564E-B343-66DFA3111ECC}" presName="Accent" presStyleLbl="alignNode1" presStyleIdx="0" presStyleCnt="3" custLinFactY="500000" custLinFactNeighborX="9427" custLinFactNeighborY="528343"/>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A6E35A83-3EDE-8C48-B55A-37CB50B2CC6F}" type="pres">
      <dgm:prSet presAssocID="{3A76DB8D-586B-564E-B343-66DFA3111ECC}" presName="Child" presStyleLbl="revTx" presStyleIdx="0" presStyleCnt="3">
        <dgm:presLayoutVars>
          <dgm:chMax val="0"/>
          <dgm:chPref val="0"/>
          <dgm:bulletEnabled val="1"/>
        </dgm:presLayoutVars>
      </dgm:prSet>
      <dgm:spPr/>
      <dgm:t>
        <a:bodyPr/>
        <a:lstStyle/>
        <a:p>
          <a:endParaRPr lang="en-US"/>
        </a:p>
      </dgm:t>
    </dgm:pt>
    <dgm:pt modelId="{DDA2D102-6A08-8140-BBA4-C952405475E5}" type="pres">
      <dgm:prSet presAssocID="{3A76DB8D-586B-564E-B343-66DFA3111ECC}" presName="Parent" presStyleLbl="revTx" presStyleIdx="0" presStyleCnt="3" custScaleY="58241" custLinFactY="400000" custLinFactNeighborX="637" custLinFactNeighborY="419344">
        <dgm:presLayoutVars>
          <dgm:chMax val="1"/>
          <dgm:chPref val="1"/>
          <dgm:bulletEnabled val="1"/>
        </dgm:presLayoutVars>
      </dgm:prSet>
      <dgm:spPr/>
      <dgm:t>
        <a:bodyPr/>
        <a:lstStyle/>
        <a:p>
          <a:endParaRPr lang="en-US"/>
        </a:p>
      </dgm:t>
    </dgm:pt>
    <dgm:pt modelId="{7A9EDC3E-8977-7140-A1A3-2A30435AE059}" type="pres">
      <dgm:prSet presAssocID="{D802856D-4A5C-F144-B47F-AE8FBD33BE8E}" presName="sibTrans" presStyleCnt="0"/>
      <dgm:spPr/>
    </dgm:pt>
    <dgm:pt modelId="{AC03369E-D022-DC48-A8F3-9359FE073B53}" type="pres">
      <dgm:prSet presAssocID="{54CB6240-9565-B947-8609-1C81B7009FBE}" presName="composite" presStyleCnt="0"/>
      <dgm:spPr/>
    </dgm:pt>
    <dgm:pt modelId="{62323285-22E8-FE4F-9128-D4AF95982ECC}" type="pres">
      <dgm:prSet presAssocID="{54CB6240-9565-B947-8609-1C81B7009FBE}" presName="BackAccent" presStyleLbl="bgShp" presStyleIdx="1" presStyleCnt="3" custLinFactY="300000" custLinFactNeighborX="-17068" custLinFactNeighborY="339582"/>
      <dgm:spPr>
        <a:solidFill>
          <a:schemeClr val="accent5"/>
        </a:solidFill>
      </dgm:spPr>
      <dgm:t>
        <a:bodyPr/>
        <a:lstStyle/>
        <a:p>
          <a:endParaRPr lang="en-US"/>
        </a:p>
      </dgm:t>
    </dgm:pt>
    <dgm:pt modelId="{5E364A63-F478-BF4C-8099-FBB095FD4CBE}" type="pres">
      <dgm:prSet presAssocID="{54CB6240-9565-B947-8609-1C81B7009FBE}" presName="Accent" presStyleLbl="alignNode1" presStyleIdx="1" presStyleCnt="3" custLinFactY="399491" custLinFactNeighborX="-21337" custLinFactNeighborY="400000"/>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B0BAF96A-AECB-0B4D-B90B-F9D6C96F04BF}" type="pres">
      <dgm:prSet presAssocID="{54CB6240-9565-B947-8609-1C81B7009FBE}" presName="Child" presStyleLbl="revTx" presStyleIdx="0" presStyleCnt="3" custScaleX="18334" custScaleY="14599">
        <dgm:presLayoutVars>
          <dgm:chMax val="0"/>
          <dgm:chPref val="0"/>
          <dgm:bulletEnabled val="1"/>
        </dgm:presLayoutVars>
      </dgm:prSet>
      <dgm:spPr/>
      <dgm:t>
        <a:bodyPr/>
        <a:lstStyle/>
        <a:p>
          <a:endParaRPr lang="en-US"/>
        </a:p>
      </dgm:t>
    </dgm:pt>
    <dgm:pt modelId="{D50D94EA-2760-DE48-BC31-B89DCDF68DC8}" type="pres">
      <dgm:prSet presAssocID="{54CB6240-9565-B947-8609-1C81B7009FBE}" presName="Parent" presStyleLbl="revTx" presStyleIdx="1" presStyleCnt="3" custScaleY="65911" custLinFactY="300000" custLinFactNeighborX="-9443" custLinFactNeighborY="336263">
        <dgm:presLayoutVars>
          <dgm:chMax val="1"/>
          <dgm:chPref val="1"/>
          <dgm:bulletEnabled val="1"/>
        </dgm:presLayoutVars>
      </dgm:prSet>
      <dgm:spPr/>
      <dgm:t>
        <a:bodyPr/>
        <a:lstStyle/>
        <a:p>
          <a:endParaRPr lang="en-US"/>
        </a:p>
      </dgm:t>
    </dgm:pt>
    <dgm:pt modelId="{08348E92-2A5D-3B48-97B0-ECAFE430815E}" type="pres">
      <dgm:prSet presAssocID="{A5F480BA-E9AE-6746-9050-866004D2786D}" presName="sibTrans" presStyleCnt="0"/>
      <dgm:spPr/>
    </dgm:pt>
    <dgm:pt modelId="{83403475-8E89-1545-80DB-1297C0E0A0C3}" type="pres">
      <dgm:prSet presAssocID="{0CF94D0A-9BBE-054E-A6BA-9C4F088242F9}" presName="composite" presStyleCnt="0"/>
      <dgm:spPr/>
    </dgm:pt>
    <dgm:pt modelId="{7F65E93C-BB54-A44F-BCDC-BA620830DCB5}" type="pres">
      <dgm:prSet presAssocID="{0CF94D0A-9BBE-054E-A6BA-9C4F088242F9}" presName="BackAccent" presStyleLbl="bgShp" presStyleIdx="2" presStyleCnt="3" custLinFactY="300000" custLinFactNeighborX="-55961" custLinFactNeighborY="330990"/>
      <dgm:spPr>
        <a:solidFill>
          <a:schemeClr val="accent5"/>
        </a:solidFill>
      </dgm:spPr>
      <dgm:t>
        <a:bodyPr/>
        <a:lstStyle/>
        <a:p>
          <a:endParaRPr lang="en-US"/>
        </a:p>
      </dgm:t>
    </dgm:pt>
    <dgm:pt modelId="{954B8C7B-7EB3-C549-8F66-3CB525B8892D}" type="pres">
      <dgm:prSet presAssocID="{0CF94D0A-9BBE-054E-A6BA-9C4F088242F9}" presName="Accent" presStyleLbl="alignNode1" presStyleIdx="2" presStyleCnt="3" custLinFactY="388751" custLinFactNeighborX="-69953" custLinFactNeighborY="400000"/>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A33F6999-B97A-9B4E-A2DB-CE491D31FCE0}" type="pres">
      <dgm:prSet presAssocID="{0CF94D0A-9BBE-054E-A6BA-9C4F088242F9}" presName="Child" presStyleLbl="revTx" presStyleIdx="1" presStyleCnt="3" custFlipVert="1" custScaleY="83329">
        <dgm:presLayoutVars>
          <dgm:chMax val="0"/>
          <dgm:chPref val="0"/>
          <dgm:bulletEnabled val="1"/>
        </dgm:presLayoutVars>
      </dgm:prSet>
      <dgm:spPr/>
      <dgm:t>
        <a:bodyPr/>
        <a:lstStyle/>
        <a:p>
          <a:endParaRPr lang="en-US"/>
        </a:p>
      </dgm:t>
    </dgm:pt>
    <dgm:pt modelId="{3350BA0B-63A9-5947-AA99-8355D8E6B719}" type="pres">
      <dgm:prSet presAssocID="{0CF94D0A-9BBE-054E-A6BA-9C4F088242F9}" presName="Parent" presStyleLbl="revTx" presStyleIdx="2" presStyleCnt="3" custScaleX="131870" custScaleY="62499" custLinFactY="300000" custLinFactNeighborX="-18868" custLinFactNeighborY="329213">
        <dgm:presLayoutVars>
          <dgm:chMax val="1"/>
          <dgm:chPref val="1"/>
          <dgm:bulletEnabled val="1"/>
        </dgm:presLayoutVars>
      </dgm:prSet>
      <dgm:spPr/>
      <dgm:t>
        <a:bodyPr/>
        <a:lstStyle/>
        <a:p>
          <a:endParaRPr lang="en-US"/>
        </a:p>
      </dgm:t>
    </dgm:pt>
  </dgm:ptLst>
  <dgm:cxnLst>
    <dgm:cxn modelId="{EFCB9168-B552-414E-8CAF-6119E473D6E2}" type="presOf" srcId="{3A76DB8D-586B-564E-B343-66DFA3111ECC}" destId="{DDA2D102-6A08-8140-BBA4-C952405475E5}" srcOrd="0" destOrd="0" presId="urn:microsoft.com/office/officeart/2008/layout/IncreasingCircleProcess"/>
    <dgm:cxn modelId="{BAABEFD6-E94A-3A48-A018-ACC6B4098C1E}" srcId="{F87CE609-126F-0B4B-AB74-9720196A7DD6}" destId="{54CB6240-9565-B947-8609-1C81B7009FBE}" srcOrd="1" destOrd="0" parTransId="{A0C91F13-4A7C-5040-B7D3-CCC048C6D715}" sibTransId="{A5F480BA-E9AE-6746-9050-866004D2786D}"/>
    <dgm:cxn modelId="{2BDDCC67-90B6-458C-ACF8-3E4BE431B54A}" type="presOf" srcId="{0CF94D0A-9BBE-054E-A6BA-9C4F088242F9}" destId="{3350BA0B-63A9-5947-AA99-8355D8E6B719}" srcOrd="0" destOrd="0" presId="urn:microsoft.com/office/officeart/2008/layout/IncreasingCircleProcess"/>
    <dgm:cxn modelId="{A116BD1F-CB5B-480B-BC9B-5FF0C871FA17}" type="presOf" srcId="{F87CE609-126F-0B4B-AB74-9720196A7DD6}" destId="{E2ED8D46-8FB4-FF4E-93EA-00CD4E9223F5}" srcOrd="0" destOrd="0" presId="urn:microsoft.com/office/officeart/2008/layout/IncreasingCircleProcess"/>
    <dgm:cxn modelId="{2E1AF3DA-D9D8-DE48-A361-FF6FDB4C9422}" srcId="{F87CE609-126F-0B4B-AB74-9720196A7DD6}" destId="{3A76DB8D-586B-564E-B343-66DFA3111ECC}" srcOrd="0" destOrd="0" parTransId="{C3CCE0A9-C83F-6A40-951E-167540520457}" sibTransId="{D802856D-4A5C-F144-B47F-AE8FBD33BE8E}"/>
    <dgm:cxn modelId="{7FB5FE10-6334-EA4A-AF2E-F1C15885FB95}" srcId="{F87CE609-126F-0B4B-AB74-9720196A7DD6}" destId="{0CF94D0A-9BBE-054E-A6BA-9C4F088242F9}" srcOrd="2" destOrd="0" parTransId="{9EB8036D-9A09-D943-8E69-2B79B1E3B0F7}" sibTransId="{D34D7B01-58CF-5E47-BB72-D144E472D897}"/>
    <dgm:cxn modelId="{C1289560-A4E8-4320-B694-46CFE9C0051F}" type="presOf" srcId="{54CB6240-9565-B947-8609-1C81B7009FBE}" destId="{D50D94EA-2760-DE48-BC31-B89DCDF68DC8}" srcOrd="0" destOrd="0" presId="urn:microsoft.com/office/officeart/2008/layout/IncreasingCircleProcess"/>
    <dgm:cxn modelId="{9037C83F-8501-4067-8775-8DE74D468842}" type="presParOf" srcId="{E2ED8D46-8FB4-FF4E-93EA-00CD4E9223F5}" destId="{249CC931-2C0C-654A-BA1E-7BF5643EFB55}" srcOrd="0" destOrd="0" presId="urn:microsoft.com/office/officeart/2008/layout/IncreasingCircleProcess"/>
    <dgm:cxn modelId="{9E183AEB-70AB-416D-889C-38643BD5B495}" type="presParOf" srcId="{249CC931-2C0C-654A-BA1E-7BF5643EFB55}" destId="{8C7864CD-059D-1F44-B6DC-5F1EB16F5038}" srcOrd="0" destOrd="0" presId="urn:microsoft.com/office/officeart/2008/layout/IncreasingCircleProcess"/>
    <dgm:cxn modelId="{BDEF97E7-AA5D-46BD-B235-FFA1B4AFBA3E}" type="presParOf" srcId="{249CC931-2C0C-654A-BA1E-7BF5643EFB55}" destId="{A7380F2B-879B-3648-901D-E99A67600008}" srcOrd="1" destOrd="0" presId="urn:microsoft.com/office/officeart/2008/layout/IncreasingCircleProcess"/>
    <dgm:cxn modelId="{2518EAD5-3234-47AB-843E-D3F517193D18}" type="presParOf" srcId="{249CC931-2C0C-654A-BA1E-7BF5643EFB55}" destId="{A6E35A83-3EDE-8C48-B55A-37CB50B2CC6F}" srcOrd="2" destOrd="0" presId="urn:microsoft.com/office/officeart/2008/layout/IncreasingCircleProcess"/>
    <dgm:cxn modelId="{BD2E3891-A17B-4E9C-AF94-A2D5DF6C620A}" type="presParOf" srcId="{249CC931-2C0C-654A-BA1E-7BF5643EFB55}" destId="{DDA2D102-6A08-8140-BBA4-C952405475E5}" srcOrd="3" destOrd="0" presId="urn:microsoft.com/office/officeart/2008/layout/IncreasingCircleProcess"/>
    <dgm:cxn modelId="{FC00D303-FFC5-43F3-879C-1154AE4A7977}" type="presParOf" srcId="{E2ED8D46-8FB4-FF4E-93EA-00CD4E9223F5}" destId="{7A9EDC3E-8977-7140-A1A3-2A30435AE059}" srcOrd="1" destOrd="0" presId="urn:microsoft.com/office/officeart/2008/layout/IncreasingCircleProcess"/>
    <dgm:cxn modelId="{7196AF41-45C6-43C0-817D-8691E7518F29}" type="presParOf" srcId="{E2ED8D46-8FB4-FF4E-93EA-00CD4E9223F5}" destId="{AC03369E-D022-DC48-A8F3-9359FE073B53}" srcOrd="2" destOrd="0" presId="urn:microsoft.com/office/officeart/2008/layout/IncreasingCircleProcess"/>
    <dgm:cxn modelId="{55285AD5-385D-4487-852D-55B960808FC3}" type="presParOf" srcId="{AC03369E-D022-DC48-A8F3-9359FE073B53}" destId="{62323285-22E8-FE4F-9128-D4AF95982ECC}" srcOrd="0" destOrd="0" presId="urn:microsoft.com/office/officeart/2008/layout/IncreasingCircleProcess"/>
    <dgm:cxn modelId="{DAF92CAD-CD51-410C-B78D-1EF9F1119FFF}" type="presParOf" srcId="{AC03369E-D022-DC48-A8F3-9359FE073B53}" destId="{5E364A63-F478-BF4C-8099-FBB095FD4CBE}" srcOrd="1" destOrd="0" presId="urn:microsoft.com/office/officeart/2008/layout/IncreasingCircleProcess"/>
    <dgm:cxn modelId="{8A83266A-1A36-4451-B4E9-ACEE16B3136A}" type="presParOf" srcId="{AC03369E-D022-DC48-A8F3-9359FE073B53}" destId="{B0BAF96A-AECB-0B4D-B90B-F9D6C96F04BF}" srcOrd="2" destOrd="0" presId="urn:microsoft.com/office/officeart/2008/layout/IncreasingCircleProcess"/>
    <dgm:cxn modelId="{F062811D-C36B-496F-8FD4-6C557456C9EF}" type="presParOf" srcId="{AC03369E-D022-DC48-A8F3-9359FE073B53}" destId="{D50D94EA-2760-DE48-BC31-B89DCDF68DC8}" srcOrd="3" destOrd="0" presId="urn:microsoft.com/office/officeart/2008/layout/IncreasingCircleProcess"/>
    <dgm:cxn modelId="{1A5634FE-AA89-4506-85D1-BF6C4526E69C}" type="presParOf" srcId="{E2ED8D46-8FB4-FF4E-93EA-00CD4E9223F5}" destId="{08348E92-2A5D-3B48-97B0-ECAFE430815E}" srcOrd="3" destOrd="0" presId="urn:microsoft.com/office/officeart/2008/layout/IncreasingCircleProcess"/>
    <dgm:cxn modelId="{EA5DAF84-BAFF-4792-B90C-A44BF9B4ADA8}" type="presParOf" srcId="{E2ED8D46-8FB4-FF4E-93EA-00CD4E9223F5}" destId="{83403475-8E89-1545-80DB-1297C0E0A0C3}" srcOrd="4" destOrd="0" presId="urn:microsoft.com/office/officeart/2008/layout/IncreasingCircleProcess"/>
    <dgm:cxn modelId="{424D17AF-EE5C-4233-B036-7BDE9AE8FDA0}" type="presParOf" srcId="{83403475-8E89-1545-80DB-1297C0E0A0C3}" destId="{7F65E93C-BB54-A44F-BCDC-BA620830DCB5}" srcOrd="0" destOrd="0" presId="urn:microsoft.com/office/officeart/2008/layout/IncreasingCircleProcess"/>
    <dgm:cxn modelId="{3428A8E3-49B8-4C1D-8448-25AABF9F295E}" type="presParOf" srcId="{83403475-8E89-1545-80DB-1297C0E0A0C3}" destId="{954B8C7B-7EB3-C549-8F66-3CB525B8892D}" srcOrd="1" destOrd="0" presId="urn:microsoft.com/office/officeart/2008/layout/IncreasingCircleProcess"/>
    <dgm:cxn modelId="{088DCCAE-AE4A-4025-87B5-FAB7D4AF1FEE}" type="presParOf" srcId="{83403475-8E89-1545-80DB-1297C0E0A0C3}" destId="{A33F6999-B97A-9B4E-A2DB-CE491D31FCE0}" srcOrd="2" destOrd="0" presId="urn:microsoft.com/office/officeart/2008/layout/IncreasingCircleProcess"/>
    <dgm:cxn modelId="{E42210B3-0E96-4FA6-AA4A-8553F1010CB8}" type="presParOf" srcId="{83403475-8E89-1545-80DB-1297C0E0A0C3}" destId="{3350BA0B-63A9-5947-AA99-8355D8E6B71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62AB-35ED-423A-BA89-B1E1EC5CB4CE}">
      <dsp:nvSpPr>
        <dsp:cNvPr id="0" name=""/>
        <dsp:cNvSpPr/>
      </dsp:nvSpPr>
      <dsp:spPr>
        <a:xfrm>
          <a:off x="0" y="2879"/>
          <a:ext cx="6281700" cy="376902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Reunification Begins on Day One</a:t>
          </a:r>
          <a:endParaRPr lang="en-US" sz="6500" kern="1200" dirty="0"/>
        </a:p>
      </dsp:txBody>
      <dsp:txXfrm>
        <a:off x="0" y="2879"/>
        <a:ext cx="6281700" cy="3769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18258-FC9C-4258-A9A3-10F7CB3C06A3}">
      <dsp:nvSpPr>
        <dsp:cNvPr id="0" name=""/>
        <dsp:cNvSpPr/>
      </dsp:nvSpPr>
      <dsp:spPr>
        <a:xfrm>
          <a:off x="2482" y="187463"/>
          <a:ext cx="2420551" cy="59956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ts val="0"/>
            </a:spcAft>
          </a:pPr>
          <a:r>
            <a:rPr lang="en-US" sz="1500" b="1" kern="1200" dirty="0" smtClean="0"/>
            <a:t>Demonstrating Safety</a:t>
          </a:r>
          <a:endParaRPr lang="en-US" sz="1500" b="1" kern="1200" dirty="0"/>
        </a:p>
      </dsp:txBody>
      <dsp:txXfrm>
        <a:off x="2482" y="187463"/>
        <a:ext cx="2420551" cy="599568"/>
      </dsp:txXfrm>
    </dsp:sp>
    <dsp:sp modelId="{654E9B4B-B8E9-4E04-A5EB-FBD5FBEFD1BD}">
      <dsp:nvSpPr>
        <dsp:cNvPr id="0" name=""/>
        <dsp:cNvSpPr/>
      </dsp:nvSpPr>
      <dsp:spPr>
        <a:xfrm>
          <a:off x="2482" y="787032"/>
          <a:ext cx="2420551" cy="1825853"/>
        </a:xfrm>
        <a:prstGeom prst="rect">
          <a:avLst/>
        </a:prstGeom>
        <a:solidFill>
          <a:schemeClr val="accent5">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Think together: </a:t>
          </a:r>
          <a:r>
            <a:rPr lang="en-US" sz="1500" kern="1200" dirty="0" smtClean="0"/>
            <a:t>How </a:t>
          </a:r>
          <a:r>
            <a:rPr lang="en-US" sz="1500" kern="1200" dirty="0" smtClean="0"/>
            <a:t>can the parent demonstrate acts of protection during this time?</a:t>
          </a:r>
          <a:endParaRPr lang="en-US" sz="1500" kern="1200" dirty="0"/>
        </a:p>
      </dsp:txBody>
      <dsp:txXfrm>
        <a:off x="2482" y="787032"/>
        <a:ext cx="2420551" cy="1825853"/>
      </dsp:txXfrm>
    </dsp:sp>
    <dsp:sp modelId="{4EF327E4-37E9-4AD7-BBB4-99DA4C68E8B8}">
      <dsp:nvSpPr>
        <dsp:cNvPr id="0" name=""/>
        <dsp:cNvSpPr/>
      </dsp:nvSpPr>
      <dsp:spPr>
        <a:xfrm>
          <a:off x="2761911" y="187463"/>
          <a:ext cx="2420551" cy="59956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ts val="0"/>
            </a:spcAft>
          </a:pPr>
          <a:r>
            <a:rPr lang="en-US" sz="1500" b="1" kern="1200" dirty="0" smtClean="0"/>
            <a:t>Developing the Network</a:t>
          </a:r>
          <a:endParaRPr lang="en-US" sz="1500" b="1" kern="1200" dirty="0"/>
        </a:p>
      </dsp:txBody>
      <dsp:txXfrm>
        <a:off x="2761911" y="187463"/>
        <a:ext cx="2420551" cy="599568"/>
      </dsp:txXfrm>
    </dsp:sp>
    <dsp:sp modelId="{8012ACAD-7C72-4B8F-B09F-E832B119A08B}">
      <dsp:nvSpPr>
        <dsp:cNvPr id="0" name=""/>
        <dsp:cNvSpPr/>
      </dsp:nvSpPr>
      <dsp:spPr>
        <a:xfrm>
          <a:off x="2761911" y="787032"/>
          <a:ext cx="2420551" cy="1825853"/>
        </a:xfrm>
        <a:prstGeom prst="rect">
          <a:avLst/>
        </a:prstGeom>
        <a:solidFill>
          <a:schemeClr val="accent5">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Who cares about the child and parent?</a:t>
          </a:r>
          <a:endParaRPr lang="en-US" sz="1500" kern="1200" dirty="0"/>
        </a:p>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How can we get them involved?</a:t>
          </a:r>
          <a:endParaRPr lang="en-US" sz="1500" kern="1200" dirty="0"/>
        </a:p>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Share the danger statements and safety goals.</a:t>
          </a:r>
          <a:endParaRPr lang="en-US" sz="1500" kern="1200" dirty="0"/>
        </a:p>
      </dsp:txBody>
      <dsp:txXfrm>
        <a:off x="2761911" y="787032"/>
        <a:ext cx="2420551" cy="1825853"/>
      </dsp:txXfrm>
    </dsp:sp>
    <dsp:sp modelId="{029A751A-EB7F-2E49-AA46-88FBEAF9A767}">
      <dsp:nvSpPr>
        <dsp:cNvPr id="0" name=""/>
        <dsp:cNvSpPr/>
      </dsp:nvSpPr>
      <dsp:spPr>
        <a:xfrm>
          <a:off x="5521339" y="187463"/>
          <a:ext cx="2420551" cy="599568"/>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ts val="0"/>
            </a:spcAft>
          </a:pPr>
          <a:r>
            <a:rPr lang="en-US" sz="1500" b="1" kern="1200" dirty="0" smtClean="0"/>
            <a:t>Reunification Assessment</a:t>
          </a:r>
          <a:endParaRPr lang="en-US" sz="1500" b="1" kern="1200" dirty="0"/>
        </a:p>
      </dsp:txBody>
      <dsp:txXfrm>
        <a:off x="5521339" y="187463"/>
        <a:ext cx="2420551" cy="599568"/>
      </dsp:txXfrm>
    </dsp:sp>
    <dsp:sp modelId="{5C2EB897-C2FA-A44E-90E5-882D19575FAE}">
      <dsp:nvSpPr>
        <dsp:cNvPr id="0" name=""/>
        <dsp:cNvSpPr/>
      </dsp:nvSpPr>
      <dsp:spPr>
        <a:xfrm>
          <a:off x="5521339" y="787032"/>
          <a:ext cx="2420551" cy="1825853"/>
        </a:xfrm>
        <a:prstGeom prst="rect">
          <a:avLst/>
        </a:prstGeom>
        <a:solidFill>
          <a:schemeClr val="accent5">
            <a:alpha val="9000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Starting risk level</a:t>
          </a:r>
          <a:endParaRPr lang="en-US" sz="1500" kern="1200" dirty="0"/>
        </a:p>
        <a:p>
          <a:pPr marL="227013" lvl="1" indent="-227013" algn="l" defTabSz="666750">
            <a:lnSpc>
              <a:spcPct val="100000"/>
            </a:lnSpc>
            <a:spcBef>
              <a:spcPct val="0"/>
            </a:spcBef>
            <a:spcAft>
              <a:spcPts val="0"/>
            </a:spcAft>
            <a:buFont typeface="Verdana" panose="020B0604030504040204" pitchFamily="34" charset="0"/>
            <a:buChar char="••"/>
          </a:pPr>
          <a:r>
            <a:rPr lang="en-US" sz="1500" b="1" kern="1200" dirty="0" smtClean="0"/>
            <a:t>Progress </a:t>
          </a:r>
          <a:r>
            <a:rPr lang="en-US" sz="1500" b="0" kern="1200" dirty="0" smtClean="0"/>
            <a:t>toward goals</a:t>
          </a:r>
          <a:endParaRPr lang="en-US" sz="1500" b="0" kern="1200" dirty="0"/>
        </a:p>
        <a:p>
          <a:pPr marL="227013" lvl="1" indent="-227013" algn="l" defTabSz="666750">
            <a:lnSpc>
              <a:spcPct val="100000"/>
            </a:lnSpc>
            <a:spcBef>
              <a:spcPct val="0"/>
            </a:spcBef>
            <a:spcAft>
              <a:spcPts val="0"/>
            </a:spcAft>
            <a:buFont typeface="Verdana" panose="020B0604030504040204" pitchFamily="34" charset="0"/>
            <a:buChar char="••"/>
          </a:pPr>
          <a:r>
            <a:rPr lang="en-US" sz="1500" b="1" i="0" kern="1200" dirty="0" smtClean="0"/>
            <a:t>Actions </a:t>
          </a:r>
          <a:r>
            <a:rPr lang="en-US" sz="1500" kern="1200" dirty="0" smtClean="0"/>
            <a:t>during visits</a:t>
          </a:r>
          <a:endParaRPr lang="en-US" sz="1500" kern="1200" dirty="0"/>
        </a:p>
        <a:p>
          <a:pPr marL="227013" lvl="1" indent="-227013" algn="l" defTabSz="666750">
            <a:lnSpc>
              <a:spcPct val="100000"/>
            </a:lnSpc>
            <a:spcBef>
              <a:spcPct val="0"/>
            </a:spcBef>
            <a:spcAft>
              <a:spcPts val="0"/>
            </a:spcAft>
            <a:buFont typeface="Verdana" panose="020B0604030504040204" pitchFamily="34" charset="0"/>
            <a:buChar char="••"/>
          </a:pPr>
          <a:r>
            <a:rPr lang="en-US" sz="1500" kern="1200" dirty="0" smtClean="0"/>
            <a:t>Changes in safety</a:t>
          </a:r>
          <a:endParaRPr lang="en-US" sz="1500" kern="1200" dirty="0"/>
        </a:p>
      </dsp:txBody>
      <dsp:txXfrm>
        <a:off x="5521339" y="787032"/>
        <a:ext cx="2420551" cy="1825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864CD-059D-1F44-B6DC-5F1EB16F5038}">
      <dsp:nvSpPr>
        <dsp:cNvPr id="0" name=""/>
        <dsp:cNvSpPr/>
      </dsp:nvSpPr>
      <dsp:spPr>
        <a:xfrm>
          <a:off x="31820" y="3405648"/>
          <a:ext cx="413978" cy="413978"/>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380F2B-879B-3648-901D-E99A67600008}">
      <dsp:nvSpPr>
        <dsp:cNvPr id="0" name=""/>
        <dsp:cNvSpPr/>
      </dsp:nvSpPr>
      <dsp:spPr>
        <a:xfrm>
          <a:off x="73207" y="3447089"/>
          <a:ext cx="331182" cy="331182"/>
        </a:xfrm>
        <a:prstGeom prst="chord">
          <a:avLst>
            <a:gd name="adj1" fmla="val 1168272"/>
            <a:gd name="adj2" fmla="val 9631728"/>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DA2D102-6A08-8140-BBA4-C952405475E5}">
      <dsp:nvSpPr>
        <dsp:cNvPr id="0" name=""/>
        <dsp:cNvSpPr/>
      </dsp:nvSpPr>
      <dsp:spPr>
        <a:xfrm>
          <a:off x="508614" y="3478341"/>
          <a:ext cx="1224685" cy="241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Some actions</a:t>
          </a:r>
          <a:endParaRPr lang="en-US" sz="1200" kern="1200" dirty="0"/>
        </a:p>
      </dsp:txBody>
      <dsp:txXfrm>
        <a:off x="508614" y="3478341"/>
        <a:ext cx="1224685" cy="241104"/>
      </dsp:txXfrm>
    </dsp:sp>
    <dsp:sp modelId="{62323285-22E8-FE4F-9128-D4AF95982ECC}">
      <dsp:nvSpPr>
        <dsp:cNvPr id="0" name=""/>
        <dsp:cNvSpPr/>
      </dsp:nvSpPr>
      <dsp:spPr>
        <a:xfrm>
          <a:off x="1741086" y="3019684"/>
          <a:ext cx="413978" cy="413978"/>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364A63-F478-BF4C-8099-FBB095FD4CBE}">
      <dsp:nvSpPr>
        <dsp:cNvPr id="0" name=""/>
        <dsp:cNvSpPr/>
      </dsp:nvSpPr>
      <dsp:spPr>
        <a:xfrm>
          <a:off x="1782477" y="3061127"/>
          <a:ext cx="331182" cy="331182"/>
        </a:xfrm>
        <a:prstGeom prst="chord">
          <a:avLst>
            <a:gd name="adj1" fmla="val 20431728"/>
            <a:gd name="adj2" fmla="val 11968272"/>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50D94EA-2760-DE48-BC31-B89DCDF68DC8}">
      <dsp:nvSpPr>
        <dsp:cNvPr id="0" name=""/>
        <dsp:cNvSpPr/>
      </dsp:nvSpPr>
      <dsp:spPr>
        <a:xfrm>
          <a:off x="2196320" y="3076505"/>
          <a:ext cx="1224685" cy="27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More actions</a:t>
          </a:r>
          <a:endParaRPr lang="en-US" sz="1200" kern="1200" dirty="0"/>
        </a:p>
      </dsp:txBody>
      <dsp:txXfrm>
        <a:off x="2196320" y="3076505"/>
        <a:ext cx="1224685" cy="272857"/>
      </dsp:txXfrm>
    </dsp:sp>
    <dsp:sp modelId="{7F65E93C-BB54-A44F-BCDC-BA620830DCB5}">
      <dsp:nvSpPr>
        <dsp:cNvPr id="0" name=""/>
        <dsp:cNvSpPr/>
      </dsp:nvSpPr>
      <dsp:spPr>
        <a:xfrm>
          <a:off x="3391231" y="2684769"/>
          <a:ext cx="413978" cy="413978"/>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4B8C7B-7EB3-C549-8F66-3CB525B8892D}">
      <dsp:nvSpPr>
        <dsp:cNvPr id="0" name=""/>
        <dsp:cNvSpPr/>
      </dsp:nvSpPr>
      <dsp:spPr>
        <a:xfrm>
          <a:off x="3432623" y="2726211"/>
          <a:ext cx="331182" cy="331182"/>
        </a:xfrm>
        <a:prstGeom prst="chord">
          <a:avLst>
            <a:gd name="adj1" fmla="val 16200000"/>
            <a:gd name="adj2" fmla="val 16200000"/>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350BA0B-63A9-5947-AA99-8355D8E6B719}">
      <dsp:nvSpPr>
        <dsp:cNvPr id="0" name=""/>
        <dsp:cNvSpPr/>
      </dsp:nvSpPr>
      <dsp:spPr>
        <a:xfrm>
          <a:off x="3696894" y="2755035"/>
          <a:ext cx="1614992" cy="25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533400">
            <a:lnSpc>
              <a:spcPct val="90000"/>
            </a:lnSpc>
            <a:spcBef>
              <a:spcPct val="0"/>
            </a:spcBef>
            <a:spcAft>
              <a:spcPct val="35000"/>
            </a:spcAft>
          </a:pPr>
          <a:r>
            <a:rPr lang="en-US" sz="1200" kern="1200" dirty="0" smtClean="0"/>
            <a:t>  Regular actions</a:t>
          </a:r>
          <a:endParaRPr lang="en-US" sz="1200" kern="1200" dirty="0"/>
        </a:p>
      </dsp:txBody>
      <dsp:txXfrm>
        <a:off x="3696894" y="2755035"/>
        <a:ext cx="1614992" cy="2587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24DF3-142C-429D-91B9-3283C9572758}" type="datetimeFigureOut">
              <a:rPr lang="en-US" smtClean="0"/>
              <a:t>9/25/2015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D8883-747E-4D9C-9E17-191D612FC668}" type="slidenum">
              <a:rPr lang="en-US" smtClean="0"/>
              <a:t>‹#›</a:t>
            </a:fld>
            <a:endParaRPr lang="en-US"/>
          </a:p>
        </p:txBody>
      </p:sp>
    </p:spTree>
    <p:extLst>
      <p:ext uri="{BB962C8B-B14F-4D97-AF65-F5344CB8AC3E}">
        <p14:creationId xmlns:p14="http://schemas.microsoft.com/office/powerpoint/2010/main" val="296308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371600" y="1143000"/>
            <a:ext cx="4114800" cy="308610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Verdana" panose="020B0604030504040204" pitchFamily="34" charset="0"/>
                <a:cs typeface="Calibri" panose="020F0502020204030204" pitchFamily="34" charset="0"/>
              </a:rPr>
              <a:t>The </a:t>
            </a:r>
            <a:r>
              <a:rPr lang="en-US" altLang="en-US" dirty="0">
                <a:latin typeface="Verdana" panose="020B0604030504040204" pitchFamily="34" charset="0"/>
                <a:cs typeface="Calibri" panose="020F0502020204030204" pitchFamily="34" charset="0"/>
              </a:rPr>
              <a:t>r</a:t>
            </a:r>
            <a:r>
              <a:rPr lang="en-US" altLang="en-US" dirty="0" smtClean="0">
                <a:latin typeface="Verdana" panose="020B0604030504040204" pitchFamily="34" charset="0"/>
                <a:cs typeface="Calibri" panose="020F0502020204030204" pitchFamily="34" charset="0"/>
              </a:rPr>
              <a:t>eunification </a:t>
            </a:r>
            <a:r>
              <a:rPr lang="en-US" altLang="en-US" dirty="0">
                <a:latin typeface="Verdana" panose="020B0604030504040204" pitchFamily="34" charset="0"/>
                <a:cs typeface="Calibri" panose="020F0502020204030204" pitchFamily="34" charset="0"/>
              </a:rPr>
              <a:t>r</a:t>
            </a:r>
            <a:r>
              <a:rPr lang="en-US" altLang="en-US" dirty="0" smtClean="0">
                <a:latin typeface="Verdana" panose="020B0604030504040204" pitchFamily="34" charset="0"/>
                <a:cs typeface="Calibri" panose="020F0502020204030204" pitchFamily="34" charset="0"/>
              </a:rPr>
              <a:t>eassessment </a:t>
            </a:r>
            <a:r>
              <a:rPr lang="en-US" altLang="en-US" dirty="0">
                <a:latin typeface="Verdana" panose="020B0604030504040204" pitchFamily="34" charset="0"/>
                <a:cs typeface="Calibri" panose="020F0502020204030204" pitchFamily="34" charset="0"/>
              </a:rPr>
              <a:t>can be used to structure conversations and action steps during ongoing </a:t>
            </a:r>
            <a:r>
              <a:rPr lang="en-US" altLang="en-US" dirty="0" smtClean="0">
                <a:latin typeface="Verdana" panose="020B0604030504040204" pitchFamily="34" charset="0"/>
                <a:cs typeface="Calibri" panose="020F0502020204030204" pitchFamily="34" charset="0"/>
              </a:rPr>
              <a:t>casework </a:t>
            </a:r>
            <a:r>
              <a:rPr lang="en-US" altLang="en-US" dirty="0">
                <a:latin typeface="Verdana" panose="020B0604030504040204" pitchFamily="34" charset="0"/>
                <a:cs typeface="Calibri" panose="020F0502020204030204" pitchFamily="34" charset="0"/>
              </a:rPr>
              <a:t>and provides a transparent process for caregivers who need to understand AND be motivated by how their progress is being evaluated and </a:t>
            </a:r>
            <a:r>
              <a:rPr lang="en-US" altLang="en-US" dirty="0" smtClean="0">
                <a:latin typeface="Verdana" panose="020B0604030504040204" pitchFamily="34" charset="0"/>
                <a:cs typeface="Calibri" panose="020F0502020204030204" pitchFamily="34" charset="0"/>
              </a:rPr>
              <a:t>decisions </a:t>
            </a:r>
            <a:r>
              <a:rPr lang="en-US" altLang="en-US" dirty="0">
                <a:latin typeface="Verdana" panose="020B0604030504040204" pitchFamily="34" charset="0"/>
                <a:cs typeface="Calibri" panose="020F0502020204030204" pitchFamily="34" charset="0"/>
              </a:rPr>
              <a:t>are being made.</a:t>
            </a:r>
          </a:p>
          <a:p>
            <a:endParaRPr lang="en-US" altLang="en-US" dirty="0">
              <a:latin typeface="Verdana" panose="020B0604030504040204" pitchFamily="34" charset="0"/>
              <a:cs typeface="Calibri" panose="020F0502020204030204" pitchFamily="34" charset="0"/>
            </a:endParaRPr>
          </a:p>
        </p:txBody>
      </p:sp>
      <p:sp>
        <p:nvSpPr>
          <p:cNvPr id="122886" name="Slide Number Placeholder 5"/>
          <p:cNvSpPr>
            <a:spLocks noGrp="1"/>
          </p:cNvSpPr>
          <p:nvPr>
            <p:ph type="sldNum" sz="quarter" idx="5"/>
          </p:nvPr>
        </p:nvSpPr>
        <p:spPr>
          <a:xfrm>
            <a:off x="4248651" y="9136062"/>
            <a:ext cx="30384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6569" rIns="93135" bIns="46569"/>
          <a:lstStyle>
            <a:lvl1pPr>
              <a:defRPr sz="2400">
                <a:solidFill>
                  <a:schemeClr val="tx1"/>
                </a:solidFill>
                <a:latin typeface="Times" panose="02020603050405020304" pitchFamily="18" charset="0"/>
                <a:ea typeface="MS PGothic" panose="020B0600070205080204" pitchFamily="34" charset="-128"/>
              </a:defRPr>
            </a:lvl1pPr>
            <a:lvl2pPr marL="764864" indent="-293568">
              <a:defRPr sz="2400">
                <a:solidFill>
                  <a:schemeClr val="tx1"/>
                </a:solidFill>
                <a:latin typeface="Times" panose="02020603050405020304" pitchFamily="18" charset="0"/>
                <a:ea typeface="MS PGothic" panose="020B0600070205080204" pitchFamily="34" charset="-128"/>
              </a:defRPr>
            </a:lvl2pPr>
            <a:lvl3pPr marL="1175859" indent="-234855">
              <a:defRPr sz="2400">
                <a:solidFill>
                  <a:schemeClr val="tx1"/>
                </a:solidFill>
                <a:latin typeface="Times" panose="02020603050405020304" pitchFamily="18" charset="0"/>
                <a:ea typeface="MS PGothic" panose="020B0600070205080204" pitchFamily="34" charset="-128"/>
              </a:defRPr>
            </a:lvl3pPr>
            <a:lvl4pPr marL="1647157" indent="-234855">
              <a:defRPr sz="2400">
                <a:solidFill>
                  <a:schemeClr val="tx1"/>
                </a:solidFill>
                <a:latin typeface="Times" panose="02020603050405020304" pitchFamily="18" charset="0"/>
                <a:ea typeface="MS PGothic" panose="020B0600070205080204" pitchFamily="34" charset="-128"/>
              </a:defRPr>
            </a:lvl4pPr>
            <a:lvl5pPr marL="2118452" indent="-234855">
              <a:defRPr sz="2400">
                <a:solidFill>
                  <a:schemeClr val="tx1"/>
                </a:solidFill>
                <a:latin typeface="Times" panose="02020603050405020304" pitchFamily="18" charset="0"/>
                <a:ea typeface="MS PGothic" panose="020B0600070205080204" pitchFamily="34" charset="-128"/>
              </a:defRPr>
            </a:lvl5pPr>
            <a:lvl6pPr marL="257546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2480"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8949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46507"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C9B3C5E-608F-4BDC-A7EF-7083DA219ACB}" type="slidenum">
              <a:rPr lang="en-US" altLang="en-US" sz="1100">
                <a:latin typeface="Verdana" panose="020B0604030504040204" pitchFamily="34" charset="0"/>
                <a:ea typeface="Verdana" panose="020B0604030504040204" pitchFamily="34" charset="0"/>
                <a:cs typeface="Verdana" panose="020B0604030504040204" pitchFamily="34" charset="0"/>
              </a:rPr>
              <a:pPr/>
              <a:t>2</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782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371600" y="1143000"/>
            <a:ext cx="4114800" cy="308610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cs typeface="Calibri" panose="020F0502020204030204" pitchFamily="34" charset="0"/>
              </a:rPr>
              <a:t>For most of us, </a:t>
            </a:r>
            <a:r>
              <a:rPr lang="en-US" altLang="en-US" dirty="0" smtClean="0">
                <a:latin typeface="Verdana" panose="020B0604030504040204" pitchFamily="34" charset="0"/>
                <a:cs typeface="Calibri" panose="020F0502020204030204" pitchFamily="34" charset="0"/>
              </a:rPr>
              <a:t>a </a:t>
            </a:r>
            <a:r>
              <a:rPr lang="en-US" altLang="en-US" dirty="0">
                <a:latin typeface="Verdana" panose="020B0604030504040204" pitchFamily="34" charset="0"/>
                <a:cs typeface="Calibri" panose="020F0502020204030204" pitchFamily="34" charset="0"/>
              </a:rPr>
              <a:t>clear </a:t>
            </a:r>
            <a:r>
              <a:rPr lang="en-US" altLang="en-US" dirty="0" smtClean="0">
                <a:latin typeface="Verdana" panose="020B0604030504040204" pitchFamily="34" charset="0"/>
                <a:cs typeface="Calibri" panose="020F0502020204030204" pitchFamily="34" charset="0"/>
              </a:rPr>
              <a:t>understanding </a:t>
            </a:r>
            <a:r>
              <a:rPr lang="en-US" altLang="en-US" dirty="0">
                <a:latin typeface="Verdana" panose="020B0604030504040204" pitchFamily="34" charset="0"/>
                <a:cs typeface="Calibri" panose="020F0502020204030204" pitchFamily="34" charset="0"/>
              </a:rPr>
              <a:t>of the process and path forward </a:t>
            </a:r>
            <a:r>
              <a:rPr lang="en-US" altLang="en-US" dirty="0" smtClean="0">
                <a:latin typeface="Verdana" panose="020B0604030504040204" pitchFamily="34" charset="0"/>
                <a:cs typeface="Calibri" panose="020F0502020204030204" pitchFamily="34" charset="0"/>
              </a:rPr>
              <a:t>for </a:t>
            </a:r>
            <a:r>
              <a:rPr lang="en-US" altLang="en-US" dirty="0">
                <a:latin typeface="Verdana" panose="020B0604030504040204" pitchFamily="34" charset="0"/>
                <a:cs typeface="Calibri" panose="020F0502020204030204" pitchFamily="34" charset="0"/>
              </a:rPr>
              <a:t>any significant life change can help to focus our actions and bolster our motivation and determination. </a:t>
            </a:r>
            <a:r>
              <a:rPr lang="en-US" altLang="en-US" dirty="0" smtClean="0">
                <a:latin typeface="Verdana" panose="020B0604030504040204" pitchFamily="34" charset="0"/>
                <a:cs typeface="Calibri" panose="020F0502020204030204" pitchFamily="34" charset="0"/>
              </a:rPr>
              <a:t>The </a:t>
            </a:r>
            <a:r>
              <a:rPr lang="en-US" altLang="en-US" dirty="0">
                <a:latin typeface="Verdana" panose="020B0604030504040204" pitchFamily="34" charset="0"/>
                <a:cs typeface="Calibri" panose="020F0502020204030204" pitchFamily="34" charset="0"/>
              </a:rPr>
              <a:t>same is true for the families </a:t>
            </a:r>
            <a:r>
              <a:rPr lang="en-US" altLang="en-US" dirty="0" smtClean="0">
                <a:latin typeface="Verdana" panose="020B0604030504040204" pitchFamily="34" charset="0"/>
                <a:cs typeface="Calibri" panose="020F0502020204030204" pitchFamily="34" charset="0"/>
              </a:rPr>
              <a:t>with which we </a:t>
            </a:r>
            <a:r>
              <a:rPr lang="en-US" altLang="en-US" dirty="0">
                <a:latin typeface="Verdana" panose="020B0604030504040204" pitchFamily="34" charset="0"/>
                <a:cs typeface="Calibri" panose="020F0502020204030204" pitchFamily="34" charset="0"/>
              </a:rPr>
              <a:t>are working </a:t>
            </a:r>
            <a:r>
              <a:rPr lang="en-US" altLang="en-US" dirty="0" smtClean="0">
                <a:latin typeface="Verdana" panose="020B0604030504040204" pitchFamily="34" charset="0"/>
                <a:cs typeface="Calibri" panose="020F0502020204030204" pitchFamily="34" charset="0"/>
              </a:rPr>
              <a:t>to </a:t>
            </a:r>
            <a:r>
              <a:rPr lang="en-US" altLang="en-US" dirty="0">
                <a:latin typeface="Verdana" panose="020B0604030504040204" pitchFamily="34" charset="0"/>
                <a:cs typeface="Calibri" panose="020F0502020204030204" pitchFamily="34" charset="0"/>
              </a:rPr>
              <a:t>successfully reunify.</a:t>
            </a:r>
          </a:p>
        </p:txBody>
      </p:sp>
      <p:sp>
        <p:nvSpPr>
          <p:cNvPr id="116741"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64864" indent="-293568">
              <a:defRPr sz="2400">
                <a:solidFill>
                  <a:schemeClr val="tx1"/>
                </a:solidFill>
                <a:latin typeface="Times" panose="02020603050405020304" pitchFamily="18" charset="0"/>
                <a:ea typeface="MS PGothic" panose="020B0600070205080204" pitchFamily="34" charset="-128"/>
              </a:defRPr>
            </a:lvl2pPr>
            <a:lvl3pPr marL="1175859" indent="-234855">
              <a:defRPr sz="2400">
                <a:solidFill>
                  <a:schemeClr val="tx1"/>
                </a:solidFill>
                <a:latin typeface="Times" panose="02020603050405020304" pitchFamily="18" charset="0"/>
                <a:ea typeface="MS PGothic" panose="020B0600070205080204" pitchFamily="34" charset="-128"/>
              </a:defRPr>
            </a:lvl3pPr>
            <a:lvl4pPr marL="1647157" indent="-234855">
              <a:defRPr sz="2400">
                <a:solidFill>
                  <a:schemeClr val="tx1"/>
                </a:solidFill>
                <a:latin typeface="Times" panose="02020603050405020304" pitchFamily="18" charset="0"/>
                <a:ea typeface="MS PGothic" panose="020B0600070205080204" pitchFamily="34" charset="-128"/>
              </a:defRPr>
            </a:lvl4pPr>
            <a:lvl5pPr marL="2118452" indent="-234855">
              <a:defRPr sz="2400">
                <a:solidFill>
                  <a:schemeClr val="tx1"/>
                </a:solidFill>
                <a:latin typeface="Times" panose="02020603050405020304" pitchFamily="18" charset="0"/>
                <a:ea typeface="MS PGothic" panose="020B0600070205080204" pitchFamily="34" charset="-128"/>
              </a:defRPr>
            </a:lvl5pPr>
            <a:lvl6pPr marL="257546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2480"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8949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46507"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4563244-9DBF-4491-8428-7CBF6D3AFE48}"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3</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209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371600" y="1143000"/>
            <a:ext cx="4114800" cy="3086100"/>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cs typeface="Calibri" panose="020F0502020204030204" pitchFamily="34" charset="0"/>
              </a:rPr>
              <a:t>Use the </a:t>
            </a:r>
            <a:r>
              <a:rPr lang="en-US" altLang="en-US" dirty="0" smtClean="0">
                <a:latin typeface="Verdana" panose="020B0604030504040204" pitchFamily="34" charset="0"/>
                <a:cs typeface="Calibri" panose="020F0502020204030204" pitchFamily="34" charset="0"/>
              </a:rPr>
              <a:t>“voice” of </a:t>
            </a:r>
            <a:r>
              <a:rPr lang="en-US" altLang="en-US" dirty="0">
                <a:latin typeface="Verdana" panose="020B0604030504040204" pitchFamily="34" charset="0"/>
                <a:cs typeface="Calibri" panose="020F0502020204030204" pitchFamily="34" charset="0"/>
              </a:rPr>
              <a:t>the SDM </a:t>
            </a:r>
            <a:r>
              <a:rPr lang="en-US" altLang="en-US" dirty="0" smtClean="0">
                <a:latin typeface="Verdana" panose="020B0604030504040204" pitchFamily="34" charset="0"/>
                <a:cs typeface="Calibri" panose="020F0502020204030204" pitchFamily="34" charset="0"/>
              </a:rPr>
              <a:t>reunification </a:t>
            </a:r>
            <a:r>
              <a:rPr lang="en-US" altLang="en-US" dirty="0">
                <a:latin typeface="Verdana" panose="020B0604030504040204" pitchFamily="34" charset="0"/>
                <a:cs typeface="Calibri" panose="020F0502020204030204" pitchFamily="34" charset="0"/>
              </a:rPr>
              <a:t>r</a:t>
            </a:r>
            <a:r>
              <a:rPr lang="en-US" altLang="en-US" dirty="0" smtClean="0">
                <a:latin typeface="Verdana" panose="020B0604030504040204" pitchFamily="34" charset="0"/>
                <a:cs typeface="Calibri" panose="020F0502020204030204" pitchFamily="34" charset="0"/>
              </a:rPr>
              <a:t>eassessment </a:t>
            </a:r>
            <a:r>
              <a:rPr lang="en-US" altLang="en-US" dirty="0">
                <a:latin typeface="Verdana" panose="020B0604030504040204" pitchFamily="34" charset="0"/>
                <a:cs typeface="Calibri" panose="020F0502020204030204" pitchFamily="34" charset="0"/>
              </a:rPr>
              <a:t>in combination with prior efforts to create clear understanding of harm/danger as well as the presence of safety.</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4</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901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371600" y="1143000"/>
            <a:ext cx="4114800" cy="3086100"/>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While the SDM model does not dictate what workers do on contacts, the SDM framework provides a way of thinking about key functions of a contact. These include the </a:t>
            </a:r>
            <a:r>
              <a:rPr lang="en-US" dirty="0" smtClean="0">
                <a:latin typeface="Verdana" panose="020B0604030504040204" pitchFamily="34" charset="0"/>
                <a:ea typeface="Verdana" panose="020B0604030504040204" pitchFamily="34" charset="0"/>
                <a:cs typeface="Verdana" panose="020B0604030504040204" pitchFamily="34" charset="0"/>
              </a:rPr>
              <a:t>following.</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Always scan for information regarding child safety. If you use practice model processes, the danger statement expresses this focus. Are there any changes in safety threats? Are safety interventions working? Is the network working?</a:t>
            </a:r>
          </a:p>
          <a:p>
            <a:pPr marL="171450" indent="-171450">
              <a:spcBef>
                <a:spcPts val="0"/>
              </a:spcBef>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What progress is being made toward case </a:t>
            </a:r>
            <a:r>
              <a:rPr lang="en-US" dirty="0" smtClean="0">
                <a:latin typeface="Verdana" panose="020B0604030504040204" pitchFamily="34" charset="0"/>
                <a:ea typeface="Verdana" panose="020B0604030504040204" pitchFamily="34" charset="0"/>
                <a:cs typeface="Verdana" panose="020B0604030504040204" pitchFamily="34" charset="0"/>
              </a:rPr>
              <a:t>plan </a:t>
            </a:r>
            <a:r>
              <a:rPr lang="en-US" dirty="0">
                <a:latin typeface="Verdana" panose="020B0604030504040204" pitchFamily="34" charset="0"/>
                <a:ea typeface="Verdana" panose="020B0604030504040204" pitchFamily="34" charset="0"/>
                <a:cs typeface="Verdana" panose="020B0604030504040204" pitchFamily="34" charset="0"/>
              </a:rPr>
              <a:t>objectives? Are family members participating in services? If not, why not? Most importantly, are they demonstrating the desired behavior change?</a:t>
            </a:r>
          </a:p>
          <a:p>
            <a:pPr marL="0" indent="0">
              <a:spcBef>
                <a:spcPts val="0"/>
              </a:spcBef>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Think about the definition for the level of need just above where the family is currently assessed (for example, if household relationships is “c,” what would a “b” level look like in this family? Conversely, if conditions change, new needs may emerge.</a:t>
            </a:r>
          </a:p>
          <a:p>
            <a:pPr marL="0" indent="0">
              <a:spcBef>
                <a:spcPts val="0"/>
              </a:spcBef>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 safety, strengths or needs, or progress on </a:t>
            </a:r>
            <a:r>
              <a:rPr lang="en-US" dirty="0" smtClean="0">
                <a:latin typeface="Verdana" panose="020B0604030504040204" pitchFamily="34" charset="0"/>
                <a:ea typeface="Verdana" panose="020B0604030504040204" pitchFamily="34" charset="0"/>
                <a:cs typeface="Verdana" panose="020B0604030504040204" pitchFamily="34" charset="0"/>
              </a:rPr>
              <a:t>a case </a:t>
            </a:r>
            <a:r>
              <a:rPr lang="en-US" dirty="0">
                <a:latin typeface="Verdana" panose="020B0604030504040204" pitchFamily="34" charset="0"/>
                <a:ea typeface="Verdana" panose="020B0604030504040204" pitchFamily="34" charset="0"/>
                <a:cs typeface="Verdana" panose="020B0604030504040204" pitchFamily="34" charset="0"/>
              </a:rPr>
              <a:t>plan has changed, consider whether a reassessment should be completed. In Family to Family counties, significant changes should trigger a permanency </a:t>
            </a:r>
            <a:r>
              <a:rPr lang="en-US" dirty="0" smtClean="0">
                <a:latin typeface="Verdana" panose="020B0604030504040204" pitchFamily="34" charset="0"/>
                <a:ea typeface="Verdana" panose="020B0604030504040204" pitchFamily="34" charset="0"/>
                <a:cs typeface="Verdana" panose="020B0604030504040204" pitchFamily="34" charset="0"/>
              </a:rPr>
              <a:t>team decisionmaking meeting.</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0"/>
              </a:spcBef>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07">
              <a:defRPr b="1">
                <a:solidFill>
                  <a:schemeClr val="tx1"/>
                </a:solidFill>
                <a:latin typeface="Arial" panose="020B0604020202020204" pitchFamily="34" charset="0"/>
              </a:defRPr>
            </a:lvl1pPr>
            <a:lvl2pPr marL="742649" indent="-285634" defTabSz="964807">
              <a:defRPr b="1">
                <a:solidFill>
                  <a:schemeClr val="tx1"/>
                </a:solidFill>
                <a:latin typeface="Arial" panose="020B0604020202020204" pitchFamily="34" charset="0"/>
              </a:defRPr>
            </a:lvl2pPr>
            <a:lvl3pPr marL="1142536" indent="-228507" defTabSz="964807">
              <a:defRPr b="1">
                <a:solidFill>
                  <a:schemeClr val="tx1"/>
                </a:solidFill>
                <a:latin typeface="Arial" panose="020B0604020202020204" pitchFamily="34" charset="0"/>
              </a:defRPr>
            </a:lvl3pPr>
            <a:lvl4pPr marL="1599549" indent="-228507" defTabSz="964807">
              <a:defRPr b="1">
                <a:solidFill>
                  <a:schemeClr val="tx1"/>
                </a:solidFill>
                <a:latin typeface="Arial" panose="020B0604020202020204" pitchFamily="34" charset="0"/>
              </a:defRPr>
            </a:lvl4pPr>
            <a:lvl5pPr marL="2056564" indent="-228507" defTabSz="964807">
              <a:defRPr b="1">
                <a:solidFill>
                  <a:schemeClr val="tx1"/>
                </a:solidFill>
                <a:latin typeface="Arial" panose="020B0604020202020204" pitchFamily="34" charset="0"/>
              </a:defRPr>
            </a:lvl5pPr>
            <a:lvl6pPr marL="2513578" indent="-228507" defTabSz="964807" eaLnBrk="0" fontAlgn="base" hangingPunct="0">
              <a:spcBef>
                <a:spcPct val="0"/>
              </a:spcBef>
              <a:spcAft>
                <a:spcPct val="0"/>
              </a:spcAft>
              <a:defRPr b="1">
                <a:solidFill>
                  <a:schemeClr val="tx1"/>
                </a:solidFill>
                <a:latin typeface="Arial" panose="020B0604020202020204" pitchFamily="34" charset="0"/>
              </a:defRPr>
            </a:lvl6pPr>
            <a:lvl7pPr marL="2970593" indent="-228507" defTabSz="964807" eaLnBrk="0" fontAlgn="base" hangingPunct="0">
              <a:spcBef>
                <a:spcPct val="0"/>
              </a:spcBef>
              <a:spcAft>
                <a:spcPct val="0"/>
              </a:spcAft>
              <a:defRPr b="1">
                <a:solidFill>
                  <a:schemeClr val="tx1"/>
                </a:solidFill>
                <a:latin typeface="Arial" panose="020B0604020202020204" pitchFamily="34" charset="0"/>
              </a:defRPr>
            </a:lvl7pPr>
            <a:lvl8pPr marL="3427607" indent="-228507" defTabSz="964807" eaLnBrk="0" fontAlgn="base" hangingPunct="0">
              <a:spcBef>
                <a:spcPct val="0"/>
              </a:spcBef>
              <a:spcAft>
                <a:spcPct val="0"/>
              </a:spcAft>
              <a:defRPr b="1">
                <a:solidFill>
                  <a:schemeClr val="tx1"/>
                </a:solidFill>
                <a:latin typeface="Arial" panose="020B0604020202020204" pitchFamily="34" charset="0"/>
              </a:defRPr>
            </a:lvl8pPr>
            <a:lvl9pPr marL="3884621" indent="-228507" defTabSz="964807" eaLnBrk="0" fontAlgn="base" hangingPunct="0">
              <a:spcBef>
                <a:spcPct val="0"/>
              </a:spcBef>
              <a:spcAft>
                <a:spcPct val="0"/>
              </a:spcAft>
              <a:defRPr b="1">
                <a:solidFill>
                  <a:schemeClr val="tx1"/>
                </a:solidFill>
                <a:latin typeface="Arial" panose="020B0604020202020204" pitchFamily="34" charset="0"/>
              </a:defRPr>
            </a:lvl9pPr>
          </a:lstStyle>
          <a:p>
            <a:fld id="{933D09D1-B785-43CC-9806-EAB2B8AC2461}" type="slidenum">
              <a:rPr lang="en-US" altLang="en-US" sz="1100" b="0">
                <a:solidFill>
                  <a:srgbClr val="000000"/>
                </a:solidFill>
                <a:latin typeface="Verdana" panose="020B0604030504040204" pitchFamily="34" charset="0"/>
                <a:ea typeface="Verdana" panose="020B0604030504040204" pitchFamily="34" charset="0"/>
                <a:cs typeface="Verdana" panose="020B0604030504040204" pitchFamily="34" charset="0"/>
              </a:rPr>
              <a:pPr/>
              <a:t>5</a:t>
            </a:fld>
            <a:endParaRPr lang="en-US" altLang="en-US" sz="1100" b="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754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371600" y="1143000"/>
            <a:ext cx="4114800" cy="30861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In ongoing </a:t>
            </a:r>
            <a:r>
              <a:rPr lang="en-US" altLang="en-US" dirty="0" smtClean="0">
                <a:latin typeface="Verdana" panose="020B0604030504040204" pitchFamily="34" charset="0"/>
                <a:ea typeface="Verdana" panose="020B0604030504040204" pitchFamily="34" charset="0"/>
                <a:cs typeface="Verdana" panose="020B0604030504040204" pitchFamily="34" charset="0"/>
              </a:rPr>
              <a:t>casework</a:t>
            </a:r>
            <a:r>
              <a:rPr lang="en-US" altLang="en-US" dirty="0">
                <a:latin typeface="Verdana" panose="020B0604030504040204" pitchFamily="34" charset="0"/>
                <a:ea typeface="Verdana" panose="020B0604030504040204" pitchFamily="34" charset="0"/>
                <a:cs typeface="Verdana" panose="020B0604030504040204" pitchFamily="34" charset="0"/>
              </a:rPr>
              <a:t>, the days, </a:t>
            </a:r>
            <a:r>
              <a:rPr lang="en-US" altLang="en-US" dirty="0" smtClean="0">
                <a:latin typeface="Verdana" panose="020B0604030504040204" pitchFamily="34" charset="0"/>
                <a:ea typeface="Verdana" panose="020B0604030504040204" pitchFamily="34" charset="0"/>
                <a:cs typeface="Verdana" panose="020B0604030504040204" pitchFamily="34" charset="0"/>
              </a:rPr>
              <a:t>weeks, </a:t>
            </a:r>
            <a:r>
              <a:rPr lang="en-US" altLang="en-US" dirty="0">
                <a:latin typeface="Verdana" panose="020B0604030504040204" pitchFamily="34" charset="0"/>
                <a:ea typeface="Verdana" panose="020B0604030504040204" pitchFamily="34" charset="0"/>
                <a:cs typeface="Verdana" panose="020B0604030504040204" pitchFamily="34" charset="0"/>
              </a:rPr>
              <a:t>and months between decision points can blur the picture of progress and change. </a:t>
            </a:r>
            <a:r>
              <a:rPr lang="en-US" altLang="en-US" dirty="0" smtClean="0">
                <a:latin typeface="Verdana" panose="020B0604030504040204" pitchFamily="34" charset="0"/>
                <a:ea typeface="Verdana" panose="020B0604030504040204" pitchFamily="34" charset="0"/>
                <a:cs typeface="Verdana" panose="020B0604030504040204" pitchFamily="34" charset="0"/>
              </a:rPr>
              <a:t>Learn </a:t>
            </a:r>
            <a:r>
              <a:rPr lang="en-US" altLang="en-US" dirty="0">
                <a:latin typeface="Verdana" panose="020B0604030504040204" pitchFamily="34" charset="0"/>
                <a:ea typeface="Verdana" panose="020B0604030504040204" pitchFamily="34" charset="0"/>
                <a:cs typeface="Verdana" panose="020B0604030504040204" pitchFamily="34" charset="0"/>
              </a:rPr>
              <a:t>to facilitate monthly contacts with family members by using the foundation of </a:t>
            </a:r>
            <a:r>
              <a:rPr lang="en-US" altLang="en-US" dirty="0" smtClean="0">
                <a:latin typeface="Verdana" panose="020B0604030504040204" pitchFamily="34" charset="0"/>
                <a:ea typeface="Verdana" panose="020B0604030504040204" pitchFamily="34" charset="0"/>
                <a:cs typeface="Verdana" panose="020B0604030504040204" pitchFamily="34" charset="0"/>
              </a:rPr>
              <a:t>behaviorally </a:t>
            </a:r>
            <a:r>
              <a:rPr lang="en-US" altLang="en-US" dirty="0">
                <a:latin typeface="Verdana" panose="020B0604030504040204" pitchFamily="34" charset="0"/>
                <a:ea typeface="Verdana" panose="020B0604030504040204" pitchFamily="34" charset="0"/>
                <a:cs typeface="Verdana" panose="020B0604030504040204" pitchFamily="34" charset="0"/>
              </a:rPr>
              <a:t>worded case plan objectives to focus the work together, to reflect on progress and ongoing action steps on a monthly basis, to evaluate demonstration of new behaviors during progressive </a:t>
            </a:r>
            <a:r>
              <a:rPr lang="en-US" altLang="en-US" dirty="0" smtClean="0">
                <a:latin typeface="Verdana" panose="020B0604030504040204" pitchFamily="34" charset="0"/>
                <a:ea typeface="Verdana" panose="020B0604030504040204" pitchFamily="34" charset="0"/>
                <a:cs typeface="Verdana" panose="020B0604030504040204" pitchFamily="34" charset="0"/>
              </a:rPr>
              <a:t>visitation, </a:t>
            </a:r>
            <a:r>
              <a:rPr lang="en-US" altLang="en-US" dirty="0">
                <a:latin typeface="Verdana" panose="020B0604030504040204" pitchFamily="34" charset="0"/>
                <a:ea typeface="Verdana" panose="020B0604030504040204" pitchFamily="34" charset="0"/>
                <a:cs typeface="Verdana" panose="020B0604030504040204" pitchFamily="34" charset="0"/>
              </a:rPr>
              <a:t>and to document progress in case notes that will serve as the foundation for formal reassessments.</a:t>
            </a:r>
          </a:p>
        </p:txBody>
      </p:sp>
      <p:sp>
        <p:nvSpPr>
          <p:cNvPr id="5" name="Slide Number Placeholder 4"/>
          <p:cNvSpPr>
            <a:spLocks noGrp="1"/>
          </p:cNvSpPr>
          <p:nvPr>
            <p:ph type="sldNum" sz="quarter" idx="10"/>
          </p:nvPr>
        </p:nvSpPr>
        <p:spPr/>
        <p:txBody>
          <a:bodyPr/>
          <a:lstStyle/>
          <a:p>
            <a:fld id="{25247304-57D7-438A-BE02-671ED1C5BF3A}"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6</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624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371600" y="1143000"/>
            <a:ext cx="4114800" cy="30861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cs typeface="Calibri" panose="020F0502020204030204" pitchFamily="34" charset="0"/>
              </a:rPr>
              <a:t>The </a:t>
            </a:r>
            <a:r>
              <a:rPr lang="en-US" altLang="en-US" dirty="0" smtClean="0">
                <a:latin typeface="Verdana" panose="020B0604030504040204" pitchFamily="34" charset="0"/>
                <a:cs typeface="Calibri" panose="020F0502020204030204" pitchFamily="34" charset="0"/>
              </a:rPr>
              <a:t>reunification </a:t>
            </a:r>
            <a:r>
              <a:rPr lang="en-US" altLang="en-US" dirty="0">
                <a:latin typeface="Verdana" panose="020B0604030504040204" pitchFamily="34" charset="0"/>
                <a:cs typeface="Calibri" panose="020F0502020204030204" pitchFamily="34" charset="0"/>
              </a:rPr>
              <a:t>r</a:t>
            </a:r>
            <a:r>
              <a:rPr lang="en-US" altLang="en-US" dirty="0" smtClean="0">
                <a:latin typeface="Verdana" panose="020B0604030504040204" pitchFamily="34" charset="0"/>
                <a:cs typeface="Calibri" panose="020F0502020204030204" pitchFamily="34" charset="0"/>
              </a:rPr>
              <a:t>eassessment </a:t>
            </a:r>
            <a:r>
              <a:rPr lang="en-US" altLang="en-US" dirty="0">
                <a:latin typeface="Verdana" panose="020B0604030504040204" pitchFamily="34" charset="0"/>
                <a:cs typeface="Calibri" panose="020F0502020204030204" pitchFamily="34" charset="0"/>
              </a:rPr>
              <a:t>tool can help </a:t>
            </a:r>
            <a:r>
              <a:rPr lang="en-US" altLang="en-US" dirty="0" smtClean="0">
                <a:latin typeface="Verdana" panose="020B0604030504040204" pitchFamily="34" charset="0"/>
                <a:cs typeface="Calibri" panose="020F0502020204030204" pitchFamily="34" charset="0"/>
              </a:rPr>
              <a:t>orient </a:t>
            </a:r>
            <a:r>
              <a:rPr lang="en-US" altLang="en-US" dirty="0">
                <a:latin typeface="Verdana" panose="020B0604030504040204" pitchFamily="34" charset="0"/>
                <a:cs typeface="Calibri" panose="020F0502020204030204" pitchFamily="34" charset="0"/>
              </a:rPr>
              <a:t>the family to the process for measuring change and making decisions about when to reunify.</a:t>
            </a:r>
          </a:p>
        </p:txBody>
      </p:sp>
      <p:sp>
        <p:nvSpPr>
          <p:cNvPr id="129030" name="Slide Number Placeholder 5"/>
          <p:cNvSpPr>
            <a:spLocks noGrp="1"/>
          </p:cNvSpPr>
          <p:nvPr>
            <p:ph type="sldNum" sz="quarter" idx="5"/>
          </p:nvPr>
        </p:nvSpPr>
        <p:spPr>
          <a:xfrm>
            <a:off x="4276726" y="9121775"/>
            <a:ext cx="30384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5" tIns="46569" rIns="93135" bIns="46569"/>
          <a:lstStyle>
            <a:lvl1pPr>
              <a:defRPr sz="2400">
                <a:solidFill>
                  <a:schemeClr val="tx1"/>
                </a:solidFill>
                <a:latin typeface="Times" panose="02020603050405020304" pitchFamily="18" charset="0"/>
                <a:ea typeface="MS PGothic" panose="020B0600070205080204" pitchFamily="34" charset="-128"/>
              </a:defRPr>
            </a:lvl1pPr>
            <a:lvl2pPr marL="764864" indent="-293568">
              <a:defRPr sz="2400">
                <a:solidFill>
                  <a:schemeClr val="tx1"/>
                </a:solidFill>
                <a:latin typeface="Times" panose="02020603050405020304" pitchFamily="18" charset="0"/>
                <a:ea typeface="MS PGothic" panose="020B0600070205080204" pitchFamily="34" charset="-128"/>
              </a:defRPr>
            </a:lvl2pPr>
            <a:lvl3pPr marL="1175859" indent="-234855">
              <a:defRPr sz="2400">
                <a:solidFill>
                  <a:schemeClr val="tx1"/>
                </a:solidFill>
                <a:latin typeface="Times" panose="02020603050405020304" pitchFamily="18" charset="0"/>
                <a:ea typeface="MS PGothic" panose="020B0600070205080204" pitchFamily="34" charset="-128"/>
              </a:defRPr>
            </a:lvl3pPr>
            <a:lvl4pPr marL="1647157" indent="-234855">
              <a:defRPr sz="2400">
                <a:solidFill>
                  <a:schemeClr val="tx1"/>
                </a:solidFill>
                <a:latin typeface="Times" panose="02020603050405020304" pitchFamily="18" charset="0"/>
                <a:ea typeface="MS PGothic" panose="020B0600070205080204" pitchFamily="34" charset="-128"/>
              </a:defRPr>
            </a:lvl4pPr>
            <a:lvl5pPr marL="2118452" indent="-234855">
              <a:defRPr sz="2400">
                <a:solidFill>
                  <a:schemeClr val="tx1"/>
                </a:solidFill>
                <a:latin typeface="Times" panose="02020603050405020304" pitchFamily="18" charset="0"/>
                <a:ea typeface="MS PGothic" panose="020B0600070205080204" pitchFamily="34" charset="-128"/>
              </a:defRPr>
            </a:lvl5pPr>
            <a:lvl6pPr marL="257546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32480"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89495"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46507" indent="-234855"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BF54F0E-8552-443D-B110-21DB4F0A0833}" type="slidenum">
              <a:rPr lang="en-US" altLang="en-US" sz="1100">
                <a:latin typeface="Verdana" panose="020B0604030504040204" pitchFamily="34" charset="0"/>
                <a:ea typeface="Verdana" panose="020B0604030504040204" pitchFamily="34" charset="0"/>
                <a:cs typeface="Verdana" panose="020B0604030504040204" pitchFamily="34" charset="0"/>
              </a:rPr>
              <a:pPr/>
              <a:t>7</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195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a:latin typeface="Verdana" panose="020B0604030504040204" pitchFamily="34" charset="0"/>
                <a:ea typeface="Verdana" panose="020B0604030504040204" pitchFamily="34" charset="0"/>
                <a:cs typeface="Verdana" panose="020B0604030504040204" pitchFamily="34" charset="0"/>
              </a:rPr>
              <a:t>After </a:t>
            </a:r>
            <a:r>
              <a:rPr lang="en-US" smtClean="0">
                <a:latin typeface="Verdana" panose="020B0604030504040204" pitchFamily="34" charset="0"/>
                <a:ea typeface="Verdana" panose="020B0604030504040204" pitchFamily="34" charset="0"/>
                <a:cs typeface="Verdana" panose="020B0604030504040204" pitchFamily="34" charset="0"/>
              </a:rPr>
              <a:t>completing </a:t>
            </a:r>
            <a:r>
              <a:rPr lang="en-US">
                <a:latin typeface="Verdana" panose="020B0604030504040204" pitchFamily="34" charset="0"/>
                <a:ea typeface="Verdana" panose="020B0604030504040204" pitchFamily="34" charset="0"/>
                <a:cs typeface="Verdana" panose="020B0604030504040204" pitchFamily="34" charset="0"/>
              </a:rPr>
              <a:t>the </a:t>
            </a:r>
            <a:r>
              <a:rPr lang="en-US" smtClean="0">
                <a:latin typeface="Verdana" panose="020B0604030504040204" pitchFamily="34" charset="0"/>
                <a:ea typeface="Verdana" panose="020B0604030504040204" pitchFamily="34" charset="0"/>
                <a:cs typeface="Verdana" panose="020B0604030504040204" pitchFamily="34" charset="0"/>
              </a:rPr>
              <a:t>reunification </a:t>
            </a:r>
            <a:r>
              <a:rPr lang="en-US" dirty="0">
                <a:latin typeface="Verdana" panose="020B0604030504040204" pitchFamily="34" charset="0"/>
                <a:ea typeface="Verdana" panose="020B0604030504040204" pitchFamily="34" charset="0"/>
                <a:cs typeface="Verdana" panose="020B0604030504040204" pitchFamily="34" charset="0"/>
              </a:rPr>
              <a:t>r</a:t>
            </a:r>
            <a:r>
              <a:rPr lang="en-US" smtClean="0">
                <a:latin typeface="Verdana" panose="020B0604030504040204" pitchFamily="34" charset="0"/>
                <a:ea typeface="Verdana" panose="020B0604030504040204" pitchFamily="34" charset="0"/>
                <a:cs typeface="Verdana" panose="020B0604030504040204" pitchFamily="34" charset="0"/>
              </a:rPr>
              <a:t>eassessment </a:t>
            </a:r>
            <a:r>
              <a:rPr lang="en-US" dirty="0">
                <a:latin typeface="Verdana" panose="020B0604030504040204" pitchFamily="34" charset="0"/>
                <a:ea typeface="Verdana" panose="020B0604030504040204" pitchFamily="34" charset="0"/>
                <a:cs typeface="Verdana" panose="020B0604030504040204" pitchFamily="34" charset="0"/>
              </a:rPr>
              <a:t>and before your case plan is updated</a:t>
            </a:r>
            <a:r>
              <a:rPr lang="en-US">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complete </a:t>
            </a:r>
            <a:r>
              <a:rPr lang="en-US" dirty="0">
                <a:latin typeface="Verdana" panose="020B0604030504040204" pitchFamily="34" charset="0"/>
                <a:ea typeface="Verdana" panose="020B0604030504040204" pitchFamily="34" charset="0"/>
                <a:cs typeface="Verdana" panose="020B0604030504040204" pitchFamily="34" charset="0"/>
              </a:rPr>
              <a:t>a new FSNA to inform the updated case plan</a:t>
            </a:r>
            <a:r>
              <a:rPr lang="en-US">
                <a:latin typeface="Verdana" panose="020B0604030504040204" pitchFamily="34" charset="0"/>
                <a:ea typeface="Verdana" panose="020B0604030504040204" pitchFamily="34" charset="0"/>
                <a:cs typeface="Verdana" panose="020B0604030504040204" pitchFamily="34" charset="0"/>
              </a:rPr>
              <a:t>. </a:t>
            </a:r>
            <a:r>
              <a:rPr lang="en-US" smtClean="0">
                <a:latin typeface="Verdana" panose="020B0604030504040204" pitchFamily="34" charset="0"/>
                <a:ea typeface="Verdana" panose="020B0604030504040204" pitchFamily="34" charset="0"/>
                <a:cs typeface="Verdana" panose="020B0604030504040204" pitchFamily="34" charset="0"/>
              </a:rPr>
              <a:t>WebSDM</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will provide you with a reminder.</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15</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4771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8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63986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354391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53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01560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50979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82187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01756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443316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82107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60796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749265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90106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61209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71137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7666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816950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14282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90430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40705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85724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2346310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855668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71268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774795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9473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1182688"/>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342883" eaLnBrk="1" fontAlgn="auto" hangingPunct="1">
              <a:spcBef>
                <a:spcPts val="0"/>
              </a:spcBef>
              <a:spcAft>
                <a:spcPts val="0"/>
              </a:spcAft>
              <a:defRPr/>
            </a:pPr>
            <a:endParaRPr lang="en-US" sz="1350" b="0" dirty="0">
              <a:solidFill>
                <a:srgbClr val="FFFFFF"/>
              </a:solidFill>
              <a:latin typeface="Verdana"/>
              <a:ea typeface="MS PGothic" panose="020B0600070205080204" pitchFamily="34" charset="-128"/>
            </a:endParaRPr>
          </a:p>
        </p:txBody>
      </p:sp>
      <p:sp>
        <p:nvSpPr>
          <p:cNvPr id="6" name="Rectangle 5"/>
          <p:cNvSpPr>
            <a:spLocks noChangeArrowheads="1"/>
          </p:cNvSpPr>
          <p:nvPr userDrawn="1"/>
        </p:nvSpPr>
        <p:spPr bwMode="auto">
          <a:xfrm>
            <a:off x="1" y="962027"/>
            <a:ext cx="9147175" cy="220663"/>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342883" eaLnBrk="1" fontAlgn="auto" hangingPunct="1">
              <a:spcBef>
                <a:spcPts val="0"/>
              </a:spcBef>
              <a:spcAft>
                <a:spcPts val="0"/>
              </a:spcAft>
              <a:defRPr/>
            </a:pPr>
            <a:endParaRPr lang="en-US" sz="1350" b="0" dirty="0">
              <a:solidFill>
                <a:srgbClr val="FFFFFF"/>
              </a:solidFill>
              <a:latin typeface="Verdana"/>
              <a:ea typeface="MS PGothic" panose="020B0600070205080204" pitchFamily="34" charset="-128"/>
            </a:endParaRPr>
          </a:p>
        </p:txBody>
      </p:sp>
      <p:sp>
        <p:nvSpPr>
          <p:cNvPr id="2" name="Title 1"/>
          <p:cNvSpPr>
            <a:spLocks noGrp="1"/>
          </p:cNvSpPr>
          <p:nvPr>
            <p:ph type="title"/>
          </p:nvPr>
        </p:nvSpPr>
        <p:spPr>
          <a:xfrm>
            <a:off x="457200" y="1"/>
            <a:ext cx="8229600" cy="961998"/>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4" y="2160697"/>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765" indent="-342883">
              <a:lnSpc>
                <a:spcPct val="100000"/>
              </a:lnSpc>
              <a:spcBef>
                <a:spcPts val="0"/>
              </a:spcBef>
              <a:spcAft>
                <a:spcPts val="0"/>
              </a:spcAft>
              <a:defRPr sz="1350">
                <a:solidFill>
                  <a:srgbClr val="393634"/>
                </a:solidFill>
              </a:defRPr>
            </a:lvl3pPr>
            <a:lvl4pPr marL="1028648" indent="-342883">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p:cNvSpPr>
            <a:spLocks noGrp="1"/>
          </p:cNvSpPr>
          <p:nvPr>
            <p:ph type="ftr" sz="quarter" idx="10"/>
          </p:nvPr>
        </p:nvSpPr>
        <p:spPr>
          <a:xfrm>
            <a:off x="457200" y="6356352"/>
            <a:ext cx="7099300" cy="365125"/>
          </a:xfrm>
          <a:prstGeom prst="rect">
            <a:avLst/>
          </a:prstGeom>
        </p:spPr>
        <p:txBody>
          <a:bodyPr/>
          <a:lstStyle>
            <a:lvl1pPr algn="l" defTabSz="342883" eaLnBrk="1" fontAlgn="auto" hangingPunct="1">
              <a:spcBef>
                <a:spcPts val="0"/>
              </a:spcBef>
              <a:spcAft>
                <a:spcPts val="0"/>
              </a:spcAft>
              <a:defRPr sz="1350">
                <a:solidFill>
                  <a:srgbClr val="484C45"/>
                </a:solidFill>
                <a:latin typeface="Verdana"/>
                <a:ea typeface="ＭＳ Ｐゴシック" charset="0"/>
                <a:cs typeface="ＭＳ Ｐゴシック" charset="0"/>
              </a:defRPr>
            </a:lvl1pPr>
          </a:lstStyle>
          <a:p>
            <a:pPr>
              <a:defRPr/>
            </a:pPr>
            <a:endParaRPr lang="en-US" dirty="0"/>
          </a:p>
        </p:txBody>
      </p:sp>
    </p:spTree>
    <p:extLst>
      <p:ext uri="{BB962C8B-B14F-4D97-AF65-F5344CB8AC3E}">
        <p14:creationId xmlns:p14="http://schemas.microsoft.com/office/powerpoint/2010/main" val="710301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151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233335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3965997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75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9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06659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13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597552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802507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249252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493194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7316266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655908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450604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665475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6176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872246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34272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941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8831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080176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1902087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2424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3283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65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1" y="1385182"/>
            <a:ext cx="8229599" cy="4617267"/>
          </a:xfrm>
        </p:spPr>
        <p:txBody>
          <a:bodyPr>
            <a:noAutofit/>
          </a:bodyPr>
          <a:lstStyle>
            <a:lvl1pPr marL="0" indent="0">
              <a:lnSpc>
                <a:spcPct val="100000"/>
              </a:lnSpc>
              <a:spcBef>
                <a:spcPts val="0"/>
              </a:spcBef>
              <a:buFontTx/>
              <a:buNone/>
              <a:defRPr sz="1200"/>
            </a:lvl1pPr>
            <a:lvl2pPr>
              <a:lnSpc>
                <a:spcPct val="100000"/>
              </a:lnSpc>
              <a:spcBef>
                <a:spcPts val="0"/>
              </a:spcBef>
              <a:defRPr sz="1200"/>
            </a:lvl2pPr>
            <a:lvl3pPr>
              <a:lnSpc>
                <a:spcPct val="100000"/>
              </a:lnSpc>
              <a:spcBef>
                <a:spcPts val="0"/>
              </a:spcBef>
              <a:defRPr sz="1200"/>
            </a:lvl3pPr>
            <a:lvl4pPr>
              <a:lnSpc>
                <a:spcPct val="100000"/>
              </a:lnSpc>
              <a:spcBef>
                <a:spcPts val="0"/>
              </a:spcBef>
              <a:defRPr sz="120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18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1113655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smtClean="0">
              <a:solidFill>
                <a:srgbClr val="FFFFFF"/>
              </a:solidFill>
              <a:cs typeface="Verdana"/>
            </a:endParaRPr>
          </a:p>
        </p:txBody>
      </p:sp>
    </p:spTree>
    <p:extLst>
      <p:ext uri="{BB962C8B-B14F-4D97-AF65-F5344CB8AC3E}">
        <p14:creationId xmlns:p14="http://schemas.microsoft.com/office/powerpoint/2010/main" val="12149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3456232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19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75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3"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51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4" name="Rectangle 13"/>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smtClean="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41477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267682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421145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221739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574992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2"/>
            <a:ext cx="7391400" cy="1470025"/>
          </a:xfrm>
        </p:spPr>
        <p:txBody>
          <a:bodyPr/>
          <a:lstStyle>
            <a:lvl1pPr>
              <a:defRPr sz="27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1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1570956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9179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230925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2"/>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2118330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3302" tIns="31651" rIns="63302" bIns="31651" anchor="ctr"/>
          <a:lstStyle/>
          <a:p>
            <a:pPr algn="ctr" fontAlgn="base">
              <a:spcBef>
                <a:spcPct val="0"/>
              </a:spcBef>
              <a:spcAft>
                <a:spcPct val="0"/>
              </a:spcAft>
              <a:defRPr/>
            </a:pPr>
            <a:endParaRPr lang="en-US" sz="1350" b="1" dirty="0">
              <a:solidFill>
                <a:srgbClr val="FFFFFF"/>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6"/>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323">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87191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831008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310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4"/>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8" name="Rectangle 7"/>
          <p:cNvSpPr/>
          <p:nvPr userDrawn="1"/>
        </p:nvSpPr>
        <p:spPr>
          <a:xfrm>
            <a:off x="0" y="962002"/>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013"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18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4"/>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865413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985087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Tree>
    <p:extLst>
      <p:ext uri="{BB962C8B-B14F-4D97-AF65-F5344CB8AC3E}">
        <p14:creationId xmlns:p14="http://schemas.microsoft.com/office/powerpoint/2010/main" val="1215501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8256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3930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298854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a:defRPr sz="1350"/>
            </a:lvl2pPr>
            <a:lvl3pPr>
              <a:defRPr sz="1350"/>
            </a:lvl3pPr>
            <a:lvl4pPr>
              <a:defRPr sz="135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78183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51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739" r:id="rId34"/>
    <p:sldLayoutId id="2147483740" r:id="rId35"/>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773404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2"/>
            <a:ext cx="8229600" cy="365125"/>
          </a:xfrm>
          <a:prstGeom prst="rect">
            <a:avLst/>
          </a:prstGeom>
        </p:spPr>
        <p:txBody>
          <a:bodyPr/>
          <a:lstStyle>
            <a:lvl1pPr algn="l">
              <a:defRPr sz="1200"/>
            </a:lvl1pPr>
          </a:lstStyle>
          <a:p>
            <a:pPr eaLnBrk="0" fontAlgn="base" hangingPunct="0">
              <a:spcBef>
                <a:spcPct val="0"/>
              </a:spcBef>
              <a:spcAft>
                <a:spcPct val="0"/>
              </a:spcAft>
              <a:defRPr/>
            </a:pPr>
            <a:endParaRPr lang="en-US" b="1" dirty="0">
              <a:solidFill>
                <a:srgbClr val="484C45"/>
              </a:solidFill>
              <a:latin typeface="Arial" panose="020B0604020202020204" pitchFamily="34" charset="0"/>
            </a:endParaRPr>
          </a:p>
        </p:txBody>
      </p:sp>
    </p:spTree>
    <p:extLst>
      <p:ext uri="{BB962C8B-B14F-4D97-AF65-F5344CB8AC3E}">
        <p14:creationId xmlns:p14="http://schemas.microsoft.com/office/powerpoint/2010/main" val="34051056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xStyles>
    <p:titleStyle>
      <a:lvl1pPr algn="ctr" defTabSz="342900" rtl="0" eaLnBrk="1" latinLnBrk="0" hangingPunct="1">
        <a:spcBef>
          <a:spcPct val="0"/>
        </a:spcBef>
        <a:buNone/>
        <a:defRPr sz="1800" b="1"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20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Verdana" panose="020B0604030504040204" pitchFamily="34" charset="0"/>
        <a:buChar char="•"/>
        <a:defRPr sz="120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20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20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5803" y="1727202"/>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a:solidFill>
                  <a:schemeClr val="tx1"/>
                </a:solidFill>
              </a:rPr>
              <a:t> 3.0 Reunification Reassessment</a:t>
            </a:r>
          </a:p>
        </p:txBody>
      </p:sp>
    </p:spTree>
    <p:extLst>
      <p:ext uri="{BB962C8B-B14F-4D97-AF65-F5344CB8AC3E}">
        <p14:creationId xmlns:p14="http://schemas.microsoft.com/office/powerpoint/2010/main" val="1699173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247" y="1702035"/>
            <a:ext cx="6350000" cy="2158999"/>
          </a:xfrm>
        </p:spPr>
        <p:txBody>
          <a:bodyPr/>
          <a:lstStyle/>
          <a:p>
            <a:pPr algn="ctr"/>
            <a:r>
              <a:rPr lang="en-US" sz="2700" b="1" dirty="0">
                <a:solidFill>
                  <a:schemeClr val="tx1"/>
                </a:solidFill>
              </a:rPr>
              <a:t>Reunification Reassessment</a:t>
            </a:r>
            <a:br>
              <a:rPr lang="en-US" sz="2700" b="1" dirty="0">
                <a:solidFill>
                  <a:schemeClr val="tx1"/>
                </a:solidFill>
              </a:rPr>
            </a:br>
            <a:r>
              <a:rPr lang="en-US" sz="2700" b="1" dirty="0">
                <a:solidFill>
                  <a:schemeClr val="tx1"/>
                </a:solidFill>
              </a:rPr>
              <a:t>Visitation Evaluation </a:t>
            </a:r>
          </a:p>
        </p:txBody>
      </p:sp>
    </p:spTree>
    <p:extLst>
      <p:ext uri="{BB962C8B-B14F-4D97-AF65-F5344CB8AC3E}">
        <p14:creationId xmlns:p14="http://schemas.microsoft.com/office/powerpoint/2010/main" val="378158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Visitation Evaluation</a:t>
            </a:r>
            <a:endParaRPr lang="en-US" sz="2800" dirty="0">
              <a:solidFill>
                <a:schemeClr val="tx1"/>
              </a:solidFill>
            </a:endParaRPr>
          </a:p>
        </p:txBody>
      </p:sp>
      <p:sp>
        <p:nvSpPr>
          <p:cNvPr id="3" name="Text Placeholder 2"/>
          <p:cNvSpPr>
            <a:spLocks noGrp="1"/>
          </p:cNvSpPr>
          <p:nvPr>
            <p:ph type="body" sz="quarter" idx="3"/>
          </p:nvPr>
        </p:nvSpPr>
        <p:spPr>
          <a:xfrm>
            <a:off x="457200" y="1463994"/>
            <a:ext cx="6773660" cy="430840"/>
          </a:xfrm>
        </p:spPr>
        <p:txBody>
          <a:bodyPr/>
          <a:lstStyle/>
          <a:p>
            <a:r>
              <a:rPr lang="en-US" sz="2400" dirty="0"/>
              <a:t>Changes</a:t>
            </a:r>
          </a:p>
        </p:txBody>
      </p:sp>
      <p:sp>
        <p:nvSpPr>
          <p:cNvPr id="4" name="Content Placeholder 3"/>
          <p:cNvSpPr>
            <a:spLocks noGrp="1"/>
          </p:cNvSpPr>
          <p:nvPr>
            <p:ph sz="quarter" idx="4"/>
          </p:nvPr>
        </p:nvSpPr>
        <p:spPr>
          <a:xfrm>
            <a:off x="457199" y="1980382"/>
            <a:ext cx="8032459" cy="2974102"/>
          </a:xfrm>
        </p:spPr>
        <p:txBody>
          <a:bodyPr/>
          <a:lstStyle/>
          <a:p>
            <a:pPr marL="461963" indent="-461963">
              <a:buFont typeface="Verdana" panose="020B0604030504040204" pitchFamily="34" charset="0"/>
              <a:buChar char="•"/>
            </a:pPr>
            <a:r>
              <a:rPr lang="en-US" sz="2000" dirty="0" smtClean="0">
                <a:solidFill>
                  <a:schemeClr val="tx1"/>
                </a:solidFill>
              </a:rPr>
              <a:t>Simplified table so </a:t>
            </a:r>
            <a:r>
              <a:rPr lang="en-US" sz="2000" dirty="0" smtClean="0">
                <a:solidFill>
                  <a:schemeClr val="tx1"/>
                </a:solidFill>
              </a:rPr>
              <a:t>“Strong/Adequate” </a:t>
            </a:r>
            <a:r>
              <a:rPr lang="en-US" sz="2000" dirty="0" smtClean="0">
                <a:solidFill>
                  <a:schemeClr val="tx1"/>
                </a:solidFill>
              </a:rPr>
              <a:t>is in one column and </a:t>
            </a:r>
            <a:r>
              <a:rPr lang="en-US" sz="2000" dirty="0" smtClean="0">
                <a:solidFill>
                  <a:schemeClr val="tx1"/>
                </a:solidFill>
              </a:rPr>
              <a:t>“Limited/Destructive” </a:t>
            </a:r>
            <a:r>
              <a:rPr lang="en-US" sz="2000" dirty="0" smtClean="0">
                <a:solidFill>
                  <a:schemeClr val="tx1"/>
                </a:solidFill>
              </a:rPr>
              <a:t>is </a:t>
            </a:r>
            <a:r>
              <a:rPr lang="en-US" sz="2000" dirty="0" smtClean="0">
                <a:solidFill>
                  <a:schemeClr val="tx1"/>
                </a:solidFill>
              </a:rPr>
              <a:t>in the </a:t>
            </a:r>
            <a:r>
              <a:rPr lang="en-US" sz="2000" dirty="0" smtClean="0">
                <a:solidFill>
                  <a:schemeClr val="tx1"/>
                </a:solidFill>
              </a:rPr>
              <a:t>other </a:t>
            </a:r>
            <a:r>
              <a:rPr lang="en-US" sz="2000" dirty="0" smtClean="0">
                <a:solidFill>
                  <a:schemeClr val="tx1"/>
                </a:solidFill>
              </a:rPr>
              <a:t>column.</a:t>
            </a:r>
            <a:endParaRPr lang="en-US" sz="2000" dirty="0" smtClean="0">
              <a:solidFill>
                <a:schemeClr val="tx1"/>
              </a:solidFill>
            </a:endParaRP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Definitions </a:t>
            </a:r>
            <a:r>
              <a:rPr lang="en-US" sz="2000" dirty="0" smtClean="0">
                <a:solidFill>
                  <a:schemeClr val="tx1"/>
                </a:solidFill>
              </a:rPr>
              <a:t>rewritten </a:t>
            </a:r>
            <a:r>
              <a:rPr lang="en-US" sz="2000" dirty="0" smtClean="0">
                <a:solidFill>
                  <a:schemeClr val="tx1"/>
                </a:solidFill>
              </a:rPr>
              <a:t>with increased focus on parental behaviors during </a:t>
            </a:r>
            <a:r>
              <a:rPr lang="en-US" sz="2000" dirty="0" smtClean="0">
                <a:solidFill>
                  <a:schemeClr val="tx1"/>
                </a:solidFill>
              </a:rPr>
              <a:t>visits. </a:t>
            </a:r>
            <a:endParaRPr lang="en-US" sz="2000" dirty="0" smtClean="0">
              <a:solidFill>
                <a:schemeClr val="tx1"/>
              </a:solidFill>
            </a:endParaRP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Moved definitions from paper form to definitions </a:t>
            </a:r>
            <a:r>
              <a:rPr lang="en-US" sz="2000" dirty="0" smtClean="0">
                <a:solidFill>
                  <a:schemeClr val="tx1"/>
                </a:solidFill>
              </a:rPr>
              <a:t>section.</a:t>
            </a:r>
            <a:endParaRPr lang="en-US" sz="2000" dirty="0">
              <a:solidFill>
                <a:schemeClr val="tx1"/>
              </a:solidFill>
            </a:endParaRPr>
          </a:p>
        </p:txBody>
      </p:sp>
    </p:spTree>
    <p:extLst>
      <p:ext uri="{BB962C8B-B14F-4D97-AF65-F5344CB8AC3E}">
        <p14:creationId xmlns:p14="http://schemas.microsoft.com/office/powerpoint/2010/main" val="3005675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247" y="1743980"/>
            <a:ext cx="6350000" cy="2158999"/>
          </a:xfrm>
        </p:spPr>
        <p:txBody>
          <a:bodyPr/>
          <a:lstStyle/>
          <a:p>
            <a:pPr algn="ctr"/>
            <a:r>
              <a:rPr lang="en-US" sz="2700" b="1" dirty="0">
                <a:solidFill>
                  <a:schemeClr val="tx1"/>
                </a:solidFill>
              </a:rPr>
              <a:t>Reunification Reassessment</a:t>
            </a:r>
            <a:br>
              <a:rPr lang="en-US" sz="2700" b="1" dirty="0">
                <a:solidFill>
                  <a:schemeClr val="tx1"/>
                </a:solidFill>
              </a:rPr>
            </a:br>
            <a:r>
              <a:rPr lang="en-US" sz="2700" b="1" dirty="0">
                <a:solidFill>
                  <a:schemeClr val="tx1"/>
                </a:solidFill>
              </a:rPr>
              <a:t>Safety</a:t>
            </a:r>
            <a:r>
              <a:rPr lang="en-US" sz="2100" b="1" dirty="0">
                <a:solidFill>
                  <a:schemeClr val="tx1"/>
                </a:solidFill>
              </a:rPr>
              <a:t/>
            </a:r>
            <a:br>
              <a:rPr lang="en-US" sz="2100" b="1" dirty="0">
                <a:solidFill>
                  <a:schemeClr val="tx1"/>
                </a:solidFill>
              </a:rPr>
            </a:br>
            <a:r>
              <a:rPr lang="en-US" sz="2025" dirty="0">
                <a:solidFill>
                  <a:schemeClr val="tx1"/>
                </a:solidFill>
              </a:rPr>
              <a:t> </a:t>
            </a:r>
          </a:p>
        </p:txBody>
      </p:sp>
    </p:spTree>
    <p:extLst>
      <p:ext uri="{BB962C8B-B14F-4D97-AF65-F5344CB8AC3E}">
        <p14:creationId xmlns:p14="http://schemas.microsoft.com/office/powerpoint/2010/main" val="423897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Safety</a:t>
            </a:r>
            <a:endParaRPr lang="en-US" sz="2800" dirty="0">
              <a:solidFill>
                <a:schemeClr val="tx1"/>
              </a:solidFill>
            </a:endParaRPr>
          </a:p>
        </p:txBody>
      </p:sp>
      <p:sp>
        <p:nvSpPr>
          <p:cNvPr id="3" name="Text Placeholder 2"/>
          <p:cNvSpPr>
            <a:spLocks noGrp="1"/>
          </p:cNvSpPr>
          <p:nvPr>
            <p:ph type="body" sz="quarter" idx="3"/>
          </p:nvPr>
        </p:nvSpPr>
        <p:spPr>
          <a:xfrm>
            <a:off x="457200" y="1954581"/>
            <a:ext cx="5080245" cy="323130"/>
          </a:xfrm>
        </p:spPr>
        <p:txBody>
          <a:bodyPr/>
          <a:lstStyle/>
          <a:p>
            <a:r>
              <a:rPr lang="en-US" sz="2400" dirty="0"/>
              <a:t>Major Changes</a:t>
            </a:r>
          </a:p>
        </p:txBody>
      </p:sp>
      <p:grpSp>
        <p:nvGrpSpPr>
          <p:cNvPr id="4" name="Group 3"/>
          <p:cNvGrpSpPr/>
          <p:nvPr/>
        </p:nvGrpSpPr>
        <p:grpSpPr>
          <a:xfrm>
            <a:off x="1228827" y="2765551"/>
            <a:ext cx="6686345" cy="1840951"/>
            <a:chOff x="1331593" y="1842762"/>
            <a:chExt cx="6686345" cy="1840951"/>
          </a:xfrm>
        </p:grpSpPr>
        <p:sp>
          <p:nvSpPr>
            <p:cNvPr id="6" name="Freeform 5"/>
            <p:cNvSpPr/>
            <p:nvPr/>
          </p:nvSpPr>
          <p:spPr>
            <a:xfrm>
              <a:off x="1331593" y="1854913"/>
              <a:ext cx="3200400" cy="1828800"/>
            </a:xfrm>
            <a:custGeom>
              <a:avLst/>
              <a:gdLst>
                <a:gd name="connsiteX0" fmla="*/ 0 w 3086099"/>
                <a:gd name="connsiteY0" fmla="*/ 0 h 1851660"/>
                <a:gd name="connsiteX1" fmla="*/ 3086099 w 3086099"/>
                <a:gd name="connsiteY1" fmla="*/ 0 h 1851660"/>
                <a:gd name="connsiteX2" fmla="*/ 3086099 w 3086099"/>
                <a:gd name="connsiteY2" fmla="*/ 1851660 h 1851660"/>
                <a:gd name="connsiteX3" fmla="*/ 0 w 3086099"/>
                <a:gd name="connsiteY3" fmla="*/ 1851660 h 1851660"/>
                <a:gd name="connsiteX4" fmla="*/ 0 w 3086099"/>
                <a:gd name="connsiteY4" fmla="*/ 0 h 185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99" h="1851660">
                  <a:moveTo>
                    <a:pt x="0" y="0"/>
                  </a:moveTo>
                  <a:lnTo>
                    <a:pt x="3086099" y="0"/>
                  </a:lnTo>
                  <a:lnTo>
                    <a:pt x="3086099" y="1851660"/>
                  </a:lnTo>
                  <a:lnTo>
                    <a:pt x="0" y="1851660"/>
                  </a:lnTo>
                  <a:lnTo>
                    <a:pt x="0" y="0"/>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Reunification </a:t>
              </a:r>
              <a:r>
                <a:rPr lang="en-US" sz="1900" kern="1200" dirty="0" smtClean="0"/>
                <a:t>safety </a:t>
              </a:r>
              <a:r>
                <a:rPr lang="en-US" sz="1900" dirty="0"/>
                <a:t>a</a:t>
              </a:r>
              <a:r>
                <a:rPr lang="en-US" sz="1900" kern="1200" dirty="0" smtClean="0"/>
                <a:t>ssessment </a:t>
              </a:r>
              <a:r>
                <a:rPr lang="en-US" sz="1900" kern="1200" dirty="0" smtClean="0"/>
                <a:t>now focuses on changes/mitigation of already identified safety threats</a:t>
              </a:r>
              <a:endParaRPr lang="en-US" sz="1900" kern="1200" dirty="0"/>
            </a:p>
          </p:txBody>
        </p:sp>
        <p:sp>
          <p:nvSpPr>
            <p:cNvPr id="8" name="Freeform 7"/>
            <p:cNvSpPr/>
            <p:nvPr/>
          </p:nvSpPr>
          <p:spPr>
            <a:xfrm>
              <a:off x="4817538" y="1842762"/>
              <a:ext cx="3200400" cy="1828800"/>
            </a:xfrm>
            <a:custGeom>
              <a:avLst/>
              <a:gdLst>
                <a:gd name="connsiteX0" fmla="*/ 0 w 3086099"/>
                <a:gd name="connsiteY0" fmla="*/ 0 h 1851660"/>
                <a:gd name="connsiteX1" fmla="*/ 3086099 w 3086099"/>
                <a:gd name="connsiteY1" fmla="*/ 0 h 1851660"/>
                <a:gd name="connsiteX2" fmla="*/ 3086099 w 3086099"/>
                <a:gd name="connsiteY2" fmla="*/ 1851660 h 1851660"/>
                <a:gd name="connsiteX3" fmla="*/ 0 w 3086099"/>
                <a:gd name="connsiteY3" fmla="*/ 1851660 h 1851660"/>
                <a:gd name="connsiteX4" fmla="*/ 0 w 3086099"/>
                <a:gd name="connsiteY4" fmla="*/ 0 h 1851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99" h="1851660">
                  <a:moveTo>
                    <a:pt x="0" y="0"/>
                  </a:moveTo>
                  <a:lnTo>
                    <a:pt x="3086099" y="0"/>
                  </a:lnTo>
                  <a:lnTo>
                    <a:pt x="3086099" y="1851660"/>
                  </a:lnTo>
                  <a:lnTo>
                    <a:pt x="0" y="1851660"/>
                  </a:lnTo>
                  <a:lnTo>
                    <a:pt x="0" y="0"/>
                  </a:lnTo>
                  <a:close/>
                </a:path>
              </a:pathLst>
            </a:custGeom>
            <a:solidFill>
              <a:schemeClr val="accent2"/>
            </a:solidFill>
          </p:spPr>
          <p:style>
            <a:lnRef idx="2">
              <a:schemeClr val="lt1">
                <a:hueOff val="0"/>
                <a:satOff val="0"/>
                <a:lumOff val="0"/>
                <a:alphaOff val="0"/>
              </a:schemeClr>
            </a:lnRef>
            <a:fillRef idx="1">
              <a:schemeClr val="accent3">
                <a:hueOff val="-355475"/>
                <a:satOff val="-27136"/>
                <a:lumOff val="24509"/>
                <a:alphaOff val="0"/>
              </a:schemeClr>
            </a:fillRef>
            <a:effectRef idx="0">
              <a:schemeClr val="accent3">
                <a:hueOff val="-355475"/>
                <a:satOff val="-27136"/>
                <a:lumOff val="24509"/>
                <a:alphaOff val="0"/>
              </a:schemeClr>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Identification/mitigation of new safety threats in the </a:t>
              </a:r>
              <a:r>
                <a:rPr lang="en-US" sz="1900" kern="1200" dirty="0" smtClean="0"/>
                <a:t>household</a:t>
              </a:r>
              <a:endParaRPr lang="en-US" sz="1900" kern="1200" dirty="0"/>
            </a:p>
          </p:txBody>
        </p:sp>
      </p:grpSp>
    </p:spTree>
    <p:extLst>
      <p:ext uri="{BB962C8B-B14F-4D97-AF65-F5344CB8AC3E}">
        <p14:creationId xmlns:p14="http://schemas.microsoft.com/office/powerpoint/2010/main" val="399889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Safety</a:t>
            </a:r>
            <a:endParaRPr lang="en-US" sz="2800" dirty="0">
              <a:solidFill>
                <a:schemeClr val="tx1"/>
              </a:solidFill>
            </a:endParaRPr>
          </a:p>
        </p:txBody>
      </p:sp>
      <p:sp>
        <p:nvSpPr>
          <p:cNvPr id="3" name="Text Placeholder 2"/>
          <p:cNvSpPr>
            <a:spLocks noGrp="1"/>
          </p:cNvSpPr>
          <p:nvPr>
            <p:ph type="body" sz="quarter" idx="3"/>
          </p:nvPr>
        </p:nvSpPr>
        <p:spPr>
          <a:xfrm>
            <a:off x="457200" y="1486573"/>
            <a:ext cx="6773660" cy="430840"/>
          </a:xfrm>
        </p:spPr>
        <p:txBody>
          <a:bodyPr/>
          <a:lstStyle/>
          <a:p>
            <a:r>
              <a:rPr lang="en-US" sz="2400" dirty="0"/>
              <a:t>Other </a:t>
            </a:r>
            <a:r>
              <a:rPr lang="en-US" sz="2400" dirty="0" smtClean="0"/>
              <a:t>Factors</a:t>
            </a:r>
            <a:endParaRPr lang="en-US" sz="2400" dirty="0"/>
          </a:p>
        </p:txBody>
      </p:sp>
      <p:grpSp>
        <p:nvGrpSpPr>
          <p:cNvPr id="4" name="Group 3"/>
          <p:cNvGrpSpPr/>
          <p:nvPr/>
        </p:nvGrpSpPr>
        <p:grpSpPr>
          <a:xfrm>
            <a:off x="1371600" y="2055383"/>
            <a:ext cx="6695597" cy="3900881"/>
            <a:chOff x="1371600" y="2055383"/>
            <a:chExt cx="6695597" cy="3900881"/>
          </a:xfrm>
        </p:grpSpPr>
        <p:sp>
          <p:nvSpPr>
            <p:cNvPr id="6" name="Freeform 5"/>
            <p:cNvSpPr/>
            <p:nvPr/>
          </p:nvSpPr>
          <p:spPr>
            <a:xfrm>
              <a:off x="1371600" y="2055830"/>
              <a:ext cx="3200400" cy="1828800"/>
            </a:xfrm>
            <a:custGeom>
              <a:avLst/>
              <a:gdLst>
                <a:gd name="connsiteX0" fmla="*/ 0 w 2611933"/>
                <a:gd name="connsiteY0" fmla="*/ 0 h 1567159"/>
                <a:gd name="connsiteX1" fmla="*/ 2611933 w 2611933"/>
                <a:gd name="connsiteY1" fmla="*/ 0 h 1567159"/>
                <a:gd name="connsiteX2" fmla="*/ 2611933 w 2611933"/>
                <a:gd name="connsiteY2" fmla="*/ 1567159 h 1567159"/>
                <a:gd name="connsiteX3" fmla="*/ 0 w 2611933"/>
                <a:gd name="connsiteY3" fmla="*/ 1567159 h 1567159"/>
                <a:gd name="connsiteX4" fmla="*/ 0 w 2611933"/>
                <a:gd name="connsiteY4" fmla="*/ 0 h 1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1567159">
                  <a:moveTo>
                    <a:pt x="0" y="0"/>
                  </a:moveTo>
                  <a:lnTo>
                    <a:pt x="2611933" y="0"/>
                  </a:lnTo>
                  <a:lnTo>
                    <a:pt x="2611933" y="1567159"/>
                  </a:lnTo>
                  <a:lnTo>
                    <a:pt x="0" y="1567159"/>
                  </a:lnTo>
                  <a:lnTo>
                    <a:pt x="0" y="0"/>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Definitions for </a:t>
              </a:r>
              <a:r>
                <a:rPr lang="en-US" sz="2100" kern="1200" dirty="0" smtClean="0"/>
                <a:t>prior </a:t>
              </a:r>
              <a:r>
                <a:rPr lang="en-US" sz="2100" kern="1200" dirty="0" smtClean="0"/>
                <a:t>threats </a:t>
              </a:r>
              <a:r>
                <a:rPr lang="en-US" sz="2100" kern="1200" dirty="0" smtClean="0"/>
                <a:t>still available </a:t>
              </a:r>
              <a:r>
                <a:rPr lang="en-US" sz="2100" kern="1200" dirty="0" smtClean="0"/>
                <a:t>in </a:t>
              </a:r>
              <a:r>
                <a:rPr lang="en-US" sz="2100" kern="1200" dirty="0" err="1" smtClean="0"/>
                <a:t>WebSDM</a:t>
              </a:r>
              <a:r>
                <a:rPr lang="en-US" sz="2100" kern="1200" baseline="30000" dirty="0" smtClean="0"/>
                <a:t>®</a:t>
              </a:r>
              <a:endParaRPr lang="en-US" sz="2100" kern="1200" baseline="30000" dirty="0"/>
            </a:p>
          </p:txBody>
        </p:sp>
        <p:sp>
          <p:nvSpPr>
            <p:cNvPr id="7" name="Freeform 6"/>
            <p:cNvSpPr/>
            <p:nvPr/>
          </p:nvSpPr>
          <p:spPr>
            <a:xfrm>
              <a:off x="4866797" y="2055383"/>
              <a:ext cx="3200400" cy="1828800"/>
            </a:xfrm>
            <a:custGeom>
              <a:avLst/>
              <a:gdLst>
                <a:gd name="connsiteX0" fmla="*/ 0 w 2611933"/>
                <a:gd name="connsiteY0" fmla="*/ 0 h 1567159"/>
                <a:gd name="connsiteX1" fmla="*/ 2611933 w 2611933"/>
                <a:gd name="connsiteY1" fmla="*/ 0 h 1567159"/>
                <a:gd name="connsiteX2" fmla="*/ 2611933 w 2611933"/>
                <a:gd name="connsiteY2" fmla="*/ 1567159 h 1567159"/>
                <a:gd name="connsiteX3" fmla="*/ 0 w 2611933"/>
                <a:gd name="connsiteY3" fmla="*/ 1567159 h 1567159"/>
                <a:gd name="connsiteX4" fmla="*/ 0 w 2611933"/>
                <a:gd name="connsiteY4" fmla="*/ 0 h 1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1567159">
                  <a:moveTo>
                    <a:pt x="0" y="0"/>
                  </a:moveTo>
                  <a:lnTo>
                    <a:pt x="2611933" y="0"/>
                  </a:lnTo>
                  <a:lnTo>
                    <a:pt x="2611933" y="1567159"/>
                  </a:lnTo>
                  <a:lnTo>
                    <a:pt x="0" y="1567159"/>
                  </a:lnTo>
                  <a:lnTo>
                    <a:pt x="0" y="0"/>
                  </a:lnTo>
                  <a:close/>
                </a:path>
              </a:pathLst>
            </a:custGeom>
            <a:solidFill>
              <a:schemeClr val="accent2"/>
            </a:solidFill>
          </p:spPr>
          <p:style>
            <a:lnRef idx="2">
              <a:schemeClr val="lt1">
                <a:hueOff val="0"/>
                <a:satOff val="0"/>
                <a:lumOff val="0"/>
                <a:alphaOff val="0"/>
              </a:schemeClr>
            </a:lnRef>
            <a:fillRef idx="1">
              <a:schemeClr val="accent3">
                <a:hueOff val="-177738"/>
                <a:satOff val="-13568"/>
                <a:lumOff val="12254"/>
                <a:alphaOff val="0"/>
              </a:schemeClr>
            </a:fillRef>
            <a:effectRef idx="0">
              <a:schemeClr val="accent3">
                <a:hueOff val="-177738"/>
                <a:satOff val="-13568"/>
                <a:lumOff val="12254"/>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Definitions changed in accordance with SDM 3 Safety</a:t>
              </a:r>
            </a:p>
          </p:txBody>
        </p:sp>
        <p:sp>
          <p:nvSpPr>
            <p:cNvPr id="8" name="Freeform 7"/>
            <p:cNvSpPr/>
            <p:nvPr/>
          </p:nvSpPr>
          <p:spPr>
            <a:xfrm>
              <a:off x="3106640" y="4127464"/>
              <a:ext cx="3200400" cy="1828800"/>
            </a:xfrm>
            <a:custGeom>
              <a:avLst/>
              <a:gdLst>
                <a:gd name="connsiteX0" fmla="*/ 0 w 2611933"/>
                <a:gd name="connsiteY0" fmla="*/ 0 h 1567159"/>
                <a:gd name="connsiteX1" fmla="*/ 2611933 w 2611933"/>
                <a:gd name="connsiteY1" fmla="*/ 0 h 1567159"/>
                <a:gd name="connsiteX2" fmla="*/ 2611933 w 2611933"/>
                <a:gd name="connsiteY2" fmla="*/ 1567159 h 1567159"/>
                <a:gd name="connsiteX3" fmla="*/ 0 w 2611933"/>
                <a:gd name="connsiteY3" fmla="*/ 1567159 h 1567159"/>
                <a:gd name="connsiteX4" fmla="*/ 0 w 2611933"/>
                <a:gd name="connsiteY4" fmla="*/ 0 h 1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933" h="1567159">
                  <a:moveTo>
                    <a:pt x="0" y="0"/>
                  </a:moveTo>
                  <a:lnTo>
                    <a:pt x="2611933" y="0"/>
                  </a:lnTo>
                  <a:lnTo>
                    <a:pt x="2611933" y="1567159"/>
                  </a:lnTo>
                  <a:lnTo>
                    <a:pt x="0" y="1567159"/>
                  </a:lnTo>
                  <a:lnTo>
                    <a:pt x="0" y="0"/>
                  </a:lnTo>
                  <a:close/>
                </a:path>
              </a:pathLst>
            </a:custGeom>
            <a:solidFill>
              <a:schemeClr val="tx2"/>
            </a:solidFill>
          </p:spPr>
          <p:style>
            <a:lnRef idx="2">
              <a:schemeClr val="lt1">
                <a:hueOff val="0"/>
                <a:satOff val="0"/>
                <a:lumOff val="0"/>
                <a:alphaOff val="0"/>
              </a:schemeClr>
            </a:lnRef>
            <a:fillRef idx="1">
              <a:schemeClr val="accent3">
                <a:hueOff val="-355475"/>
                <a:satOff val="-27136"/>
                <a:lumOff val="24509"/>
                <a:alphaOff val="0"/>
              </a:schemeClr>
            </a:fillRef>
            <a:effectRef idx="0">
              <a:schemeClr val="accent3">
                <a:hueOff val="-355475"/>
                <a:satOff val="-27136"/>
                <a:lumOff val="24509"/>
                <a:alphaOff val="0"/>
              </a:schemeClr>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Safety </a:t>
              </a:r>
              <a:r>
                <a:rPr lang="en-US" sz="2100" dirty="0"/>
                <a:t>d</a:t>
              </a:r>
              <a:r>
                <a:rPr lang="en-US" sz="2100" kern="1200" dirty="0" smtClean="0"/>
                <a:t>ecisions </a:t>
              </a:r>
              <a:r>
                <a:rPr lang="en-US" sz="2100" kern="1200" dirty="0" smtClean="0"/>
                <a:t>are the same as initial safety assessment</a:t>
              </a:r>
              <a:endParaRPr lang="en-US" sz="2100" kern="1200" dirty="0"/>
            </a:p>
          </p:txBody>
        </p:sp>
      </p:grpSp>
    </p:spTree>
    <p:extLst>
      <p:ext uri="{BB962C8B-B14F-4D97-AF65-F5344CB8AC3E}">
        <p14:creationId xmlns:p14="http://schemas.microsoft.com/office/powerpoint/2010/main" val="1010240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850" y="2114551"/>
            <a:ext cx="4762500" cy="1619249"/>
          </a:xfrm>
        </p:spPr>
        <p:txBody>
          <a:bodyPr/>
          <a:lstStyle/>
          <a:p>
            <a:pPr algn="ctr"/>
            <a:r>
              <a:rPr lang="en-US" sz="2700" b="1" dirty="0" smtClean="0">
                <a:solidFill>
                  <a:schemeClr val="tx1"/>
                </a:solidFill>
              </a:rPr>
              <a:t>Reminder: Complete New FSNA to Support Updating the Case Plan</a:t>
            </a:r>
            <a:endParaRPr lang="en-US" sz="2700" b="1" dirty="0">
              <a:solidFill>
                <a:schemeClr val="tx1"/>
              </a:solidFill>
            </a:endParaRPr>
          </a:p>
        </p:txBody>
      </p:sp>
    </p:spTree>
    <p:extLst>
      <p:ext uri="{BB962C8B-B14F-4D97-AF65-F5344CB8AC3E}">
        <p14:creationId xmlns:p14="http://schemas.microsoft.com/office/powerpoint/2010/main" val="411134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altLang="en-US" sz="2800" dirty="0">
                <a:solidFill>
                  <a:schemeClr val="tx1"/>
                </a:solidFill>
                <a:latin typeface="Verdana" pitchFamily="34" charset="0"/>
                <a:cs typeface="Verdana" pitchFamily="34" charset="0"/>
              </a:rPr>
              <a:t>SDM</a:t>
            </a:r>
            <a:r>
              <a:rPr lang="en-US" altLang="en-US" sz="2800" baseline="30000" dirty="0">
                <a:solidFill>
                  <a:schemeClr val="tx1"/>
                </a:solidFill>
                <a:latin typeface="Verdana" pitchFamily="34" charset="0"/>
                <a:cs typeface="Verdana" pitchFamily="34" charset="0"/>
              </a:rPr>
              <a:t>®</a:t>
            </a:r>
            <a:r>
              <a:rPr lang="en-US" altLang="en-US" sz="2800" dirty="0">
                <a:solidFill>
                  <a:schemeClr val="tx1"/>
                </a:solidFill>
                <a:latin typeface="Verdana" pitchFamily="34" charset="0"/>
                <a:cs typeface="Verdana" pitchFamily="34" charset="0"/>
              </a:rPr>
              <a:t> Assessments Are a Prompt for Best Practice</a:t>
            </a:r>
          </a:p>
        </p:txBody>
      </p:sp>
      <p:sp>
        <p:nvSpPr>
          <p:cNvPr id="121859" name="Text Placeholder 2"/>
          <p:cNvSpPr>
            <a:spLocks noGrp="1"/>
          </p:cNvSpPr>
          <p:nvPr>
            <p:ph type="body" sz="quarter" idx="4294967295"/>
          </p:nvPr>
        </p:nvSpPr>
        <p:spPr>
          <a:xfrm>
            <a:off x="0" y="1862138"/>
            <a:ext cx="5711825" cy="534987"/>
          </a:xfrm>
        </p:spPr>
        <p:txBody>
          <a:bodyPr anchor="ctr"/>
          <a:lstStyle/>
          <a:p>
            <a:pPr algn="ctr"/>
            <a:r>
              <a:rPr lang="en-US" altLang="en-US" sz="2400" dirty="0">
                <a:solidFill>
                  <a:srgbClr val="484C45"/>
                </a:solidFill>
                <a:latin typeface="Verdana" panose="020B0604030504040204" pitchFamily="34" charset="0"/>
                <a:cs typeface="Verdana" panose="020B0604030504040204" pitchFamily="34" charset="0"/>
              </a:rPr>
              <a:t>Reunification Reassessment</a:t>
            </a:r>
          </a:p>
        </p:txBody>
      </p:sp>
      <p:sp>
        <p:nvSpPr>
          <p:cNvPr id="6" name="TextBox 5"/>
          <p:cNvSpPr txBox="1"/>
          <p:nvPr/>
        </p:nvSpPr>
        <p:spPr>
          <a:xfrm>
            <a:off x="1362222" y="4760398"/>
            <a:ext cx="7229399" cy="457200"/>
          </a:xfrm>
          <a:prstGeom prst="rect">
            <a:avLst/>
          </a:prstGeom>
        </p:spPr>
        <p:txBody>
          <a:bodyPr anchor="ctr"/>
          <a:lstStyle/>
          <a:p>
            <a:pPr defTabSz="342883">
              <a:defRPr/>
            </a:pPr>
            <a:r>
              <a:rPr lang="en-US" sz="2400" dirty="0">
                <a:latin typeface="Verdana"/>
                <a:ea typeface="MS PGothic" panose="020B0600070205080204" pitchFamily="34" charset="-128"/>
                <a:cs typeface="Verdana"/>
              </a:rPr>
              <a:t>What helps keep this logic front and center?</a:t>
            </a:r>
          </a:p>
        </p:txBody>
      </p:sp>
      <p:grpSp>
        <p:nvGrpSpPr>
          <p:cNvPr id="3" name="Group 2"/>
          <p:cNvGrpSpPr/>
          <p:nvPr/>
        </p:nvGrpSpPr>
        <p:grpSpPr>
          <a:xfrm>
            <a:off x="338694" y="2738580"/>
            <a:ext cx="8482564" cy="1720238"/>
            <a:chOff x="338694" y="2738580"/>
            <a:chExt cx="8482564" cy="1720238"/>
          </a:xfrm>
        </p:grpSpPr>
        <p:sp>
          <p:nvSpPr>
            <p:cNvPr id="5" name="Freeform 4"/>
            <p:cNvSpPr/>
            <p:nvPr/>
          </p:nvSpPr>
          <p:spPr>
            <a:xfrm>
              <a:off x="338694" y="2794610"/>
              <a:ext cx="1664208" cy="1664208"/>
            </a:xfrm>
            <a:custGeom>
              <a:avLst/>
              <a:gdLst>
                <a:gd name="connsiteX0" fmla="*/ 0 w 1784183"/>
                <a:gd name="connsiteY0" fmla="*/ 777264 h 1554527"/>
                <a:gd name="connsiteX1" fmla="*/ 892092 w 1784183"/>
                <a:gd name="connsiteY1" fmla="*/ 0 h 1554527"/>
                <a:gd name="connsiteX2" fmla="*/ 1784184 w 1784183"/>
                <a:gd name="connsiteY2" fmla="*/ 777264 h 1554527"/>
                <a:gd name="connsiteX3" fmla="*/ 892092 w 1784183"/>
                <a:gd name="connsiteY3" fmla="*/ 1554528 h 1554527"/>
                <a:gd name="connsiteX4" fmla="*/ 0 w 1784183"/>
                <a:gd name="connsiteY4" fmla="*/ 777264 h 1554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183" h="1554527">
                  <a:moveTo>
                    <a:pt x="0" y="777264"/>
                  </a:moveTo>
                  <a:cubicBezTo>
                    <a:pt x="0" y="347993"/>
                    <a:pt x="399403" y="0"/>
                    <a:pt x="892092" y="0"/>
                  </a:cubicBezTo>
                  <a:cubicBezTo>
                    <a:pt x="1384781" y="0"/>
                    <a:pt x="1784184" y="347993"/>
                    <a:pt x="1784184" y="777264"/>
                  </a:cubicBezTo>
                  <a:cubicBezTo>
                    <a:pt x="1784184" y="1206535"/>
                    <a:pt x="1384781" y="1554528"/>
                    <a:pt x="892092" y="1554528"/>
                  </a:cubicBezTo>
                  <a:cubicBezTo>
                    <a:pt x="399403" y="1554528"/>
                    <a:pt x="0" y="1206535"/>
                    <a:pt x="0" y="777264"/>
                  </a:cubicBezTo>
                  <a:close/>
                </a:path>
              </a:pathLst>
            </a:cu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75258" tIns="241625" rIns="275258" bIns="241625" numCol="1" spcCol="1270" anchor="ctr" anchorCtr="0">
              <a:noAutofit/>
            </a:bodyPr>
            <a:lstStyle/>
            <a:p>
              <a:pPr lvl="0" algn="ctr" defTabSz="466725">
                <a:lnSpc>
                  <a:spcPct val="90000"/>
                </a:lnSpc>
                <a:spcBef>
                  <a:spcPct val="0"/>
                </a:spcBef>
                <a:spcAft>
                  <a:spcPct val="35000"/>
                </a:spcAft>
              </a:pPr>
              <a:r>
                <a:rPr lang="en-US" sz="1050" b="1" kern="1200" dirty="0" smtClean="0">
                  <a:solidFill>
                    <a:sysClr val="window" lastClr="FFFFFF"/>
                  </a:solidFill>
                  <a:latin typeface="Verdana"/>
                  <a:ea typeface="+mn-ea"/>
                  <a:cs typeface="+mn-cs"/>
                </a:rPr>
                <a:t>Risk Reassessment</a:t>
              </a:r>
              <a:endParaRPr lang="en-US" sz="1050" b="1" kern="1200" dirty="0">
                <a:solidFill>
                  <a:sysClr val="window" lastClr="FFFFFF"/>
                </a:solidFill>
                <a:latin typeface="Verdana"/>
                <a:ea typeface="+mn-ea"/>
                <a:cs typeface="+mn-cs"/>
              </a:endParaRPr>
            </a:p>
          </p:txBody>
        </p:sp>
        <p:sp>
          <p:nvSpPr>
            <p:cNvPr id="8" name="Freeform 7"/>
            <p:cNvSpPr/>
            <p:nvPr/>
          </p:nvSpPr>
          <p:spPr>
            <a:xfrm>
              <a:off x="2258205" y="3365264"/>
              <a:ext cx="327075" cy="413221"/>
            </a:xfrm>
            <a:custGeom>
              <a:avLst/>
              <a:gdLst>
                <a:gd name="connsiteX0" fmla="*/ 43354 w 327075"/>
                <a:gd name="connsiteY0" fmla="*/ 168146 h 413221"/>
                <a:gd name="connsiteX1" fmla="*/ 125073 w 327075"/>
                <a:gd name="connsiteY1" fmla="*/ 168146 h 413221"/>
                <a:gd name="connsiteX2" fmla="*/ 125073 w 327075"/>
                <a:gd name="connsiteY2" fmla="*/ 54772 h 413221"/>
                <a:gd name="connsiteX3" fmla="*/ 202002 w 327075"/>
                <a:gd name="connsiteY3" fmla="*/ 54772 h 413221"/>
                <a:gd name="connsiteX4" fmla="*/ 202002 w 327075"/>
                <a:gd name="connsiteY4" fmla="*/ 168146 h 413221"/>
                <a:gd name="connsiteX5" fmla="*/ 283721 w 327075"/>
                <a:gd name="connsiteY5" fmla="*/ 168146 h 413221"/>
                <a:gd name="connsiteX6" fmla="*/ 283721 w 327075"/>
                <a:gd name="connsiteY6" fmla="*/ 245075 h 413221"/>
                <a:gd name="connsiteX7" fmla="*/ 202002 w 327075"/>
                <a:gd name="connsiteY7" fmla="*/ 245075 h 413221"/>
                <a:gd name="connsiteX8" fmla="*/ 202002 w 327075"/>
                <a:gd name="connsiteY8" fmla="*/ 358449 h 413221"/>
                <a:gd name="connsiteX9" fmla="*/ 125073 w 327075"/>
                <a:gd name="connsiteY9" fmla="*/ 358449 h 413221"/>
                <a:gd name="connsiteX10" fmla="*/ 125073 w 327075"/>
                <a:gd name="connsiteY10" fmla="*/ 245075 h 413221"/>
                <a:gd name="connsiteX11" fmla="*/ 43354 w 327075"/>
                <a:gd name="connsiteY11" fmla="*/ 245075 h 413221"/>
                <a:gd name="connsiteX12" fmla="*/ 43354 w 327075"/>
                <a:gd name="connsiteY12" fmla="*/ 168146 h 4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075" h="413221">
                  <a:moveTo>
                    <a:pt x="43354" y="168146"/>
                  </a:moveTo>
                  <a:lnTo>
                    <a:pt x="125073" y="168146"/>
                  </a:lnTo>
                  <a:lnTo>
                    <a:pt x="125073" y="54772"/>
                  </a:lnTo>
                  <a:lnTo>
                    <a:pt x="202002" y="54772"/>
                  </a:lnTo>
                  <a:lnTo>
                    <a:pt x="202002" y="168146"/>
                  </a:lnTo>
                  <a:lnTo>
                    <a:pt x="283721" y="168146"/>
                  </a:lnTo>
                  <a:lnTo>
                    <a:pt x="283721" y="245075"/>
                  </a:lnTo>
                  <a:lnTo>
                    <a:pt x="202002" y="245075"/>
                  </a:lnTo>
                  <a:lnTo>
                    <a:pt x="202002" y="358449"/>
                  </a:lnTo>
                  <a:lnTo>
                    <a:pt x="125073" y="358449"/>
                  </a:lnTo>
                  <a:lnTo>
                    <a:pt x="125073" y="245075"/>
                  </a:lnTo>
                  <a:lnTo>
                    <a:pt x="43354" y="245075"/>
                  </a:lnTo>
                  <a:lnTo>
                    <a:pt x="43354" y="168146"/>
                  </a:lnTo>
                  <a:close/>
                </a:path>
              </a:pathLst>
            </a:custGeom>
            <a:solidFill>
              <a:srgbClr val="4C4845"/>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43354" tIns="168146" rIns="43354" bIns="168146" numCol="1" spcCol="1270" anchor="ctr" anchorCtr="0">
              <a:noAutofit/>
            </a:bodyPr>
            <a:lstStyle/>
            <a:p>
              <a:pPr lvl="0" algn="ctr" defTabSz="222250">
                <a:lnSpc>
                  <a:spcPct val="90000"/>
                </a:lnSpc>
                <a:spcBef>
                  <a:spcPct val="0"/>
                </a:spcBef>
                <a:spcAft>
                  <a:spcPct val="35000"/>
                </a:spcAft>
              </a:pPr>
              <a:endParaRPr lang="en-US" sz="500" kern="1200" dirty="0">
                <a:solidFill>
                  <a:sysClr val="window" lastClr="FFFFFF"/>
                </a:solidFill>
                <a:latin typeface="Verdana"/>
                <a:ea typeface="+mn-ea"/>
                <a:cs typeface="+mn-cs"/>
              </a:endParaRPr>
            </a:p>
          </p:txBody>
        </p:sp>
        <p:sp>
          <p:nvSpPr>
            <p:cNvPr id="9" name="Freeform 8"/>
            <p:cNvSpPr/>
            <p:nvPr/>
          </p:nvSpPr>
          <p:spPr>
            <a:xfrm>
              <a:off x="2720607" y="2738580"/>
              <a:ext cx="1666588" cy="1666588"/>
            </a:xfrm>
            <a:custGeom>
              <a:avLst/>
              <a:gdLst>
                <a:gd name="connsiteX0" fmla="*/ 0 w 1666588"/>
                <a:gd name="connsiteY0" fmla="*/ 833294 h 1666588"/>
                <a:gd name="connsiteX1" fmla="*/ 833294 w 1666588"/>
                <a:gd name="connsiteY1" fmla="*/ 0 h 1666588"/>
                <a:gd name="connsiteX2" fmla="*/ 1666588 w 1666588"/>
                <a:gd name="connsiteY2" fmla="*/ 833294 h 1666588"/>
                <a:gd name="connsiteX3" fmla="*/ 833294 w 1666588"/>
                <a:gd name="connsiteY3" fmla="*/ 1666588 h 1666588"/>
                <a:gd name="connsiteX4" fmla="*/ 0 w 1666588"/>
                <a:gd name="connsiteY4" fmla="*/ 833294 h 16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88" h="1666588">
                  <a:moveTo>
                    <a:pt x="0" y="833294"/>
                  </a:moveTo>
                  <a:cubicBezTo>
                    <a:pt x="0" y="373078"/>
                    <a:pt x="373078" y="0"/>
                    <a:pt x="833294" y="0"/>
                  </a:cubicBezTo>
                  <a:cubicBezTo>
                    <a:pt x="1293510" y="0"/>
                    <a:pt x="1666588" y="373078"/>
                    <a:pt x="1666588" y="833294"/>
                  </a:cubicBezTo>
                  <a:cubicBezTo>
                    <a:pt x="1666588" y="1293510"/>
                    <a:pt x="1293510" y="1666588"/>
                    <a:pt x="833294" y="1666588"/>
                  </a:cubicBezTo>
                  <a:cubicBezTo>
                    <a:pt x="373078" y="1666588"/>
                    <a:pt x="0" y="1293510"/>
                    <a:pt x="0" y="833294"/>
                  </a:cubicBezTo>
                  <a:close/>
                </a:path>
              </a:pathLst>
            </a:cu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58036" tIns="258036" rIns="258036" bIns="258036" numCol="1" spcCol="1270" anchor="ctr" anchorCtr="0">
              <a:noAutofit/>
            </a:bodyPr>
            <a:lstStyle/>
            <a:p>
              <a:pPr lvl="0" algn="ctr" defTabSz="466725">
                <a:lnSpc>
                  <a:spcPct val="90000"/>
                </a:lnSpc>
                <a:spcBef>
                  <a:spcPct val="0"/>
                </a:spcBef>
                <a:spcAft>
                  <a:spcPct val="35000"/>
                </a:spcAft>
              </a:pPr>
              <a:r>
                <a:rPr lang="en-US" sz="1050" b="1" kern="1200" dirty="0" smtClean="0">
                  <a:solidFill>
                    <a:sysClr val="window" lastClr="FFFFFF"/>
                  </a:solidFill>
                  <a:latin typeface="Verdana"/>
                  <a:ea typeface="+mn-ea"/>
                  <a:cs typeface="+mn-cs"/>
                </a:rPr>
                <a:t>Adequate Visitation</a:t>
              </a:r>
              <a:endParaRPr lang="en-US" sz="1050" b="1" kern="1200" dirty="0">
                <a:solidFill>
                  <a:sysClr val="window" lastClr="FFFFFF"/>
                </a:solidFill>
                <a:latin typeface="Verdana"/>
                <a:ea typeface="+mn-ea"/>
                <a:cs typeface="+mn-cs"/>
              </a:endParaRPr>
            </a:p>
          </p:txBody>
        </p:sp>
        <p:sp>
          <p:nvSpPr>
            <p:cNvPr id="10" name="Freeform 9"/>
            <p:cNvSpPr/>
            <p:nvPr/>
          </p:nvSpPr>
          <p:spPr>
            <a:xfrm>
              <a:off x="4522523" y="3379038"/>
              <a:ext cx="319072" cy="385672"/>
            </a:xfrm>
            <a:custGeom>
              <a:avLst/>
              <a:gdLst>
                <a:gd name="connsiteX0" fmla="*/ 42293 w 319072"/>
                <a:gd name="connsiteY0" fmla="*/ 155313 h 385672"/>
                <a:gd name="connsiteX1" fmla="*/ 122013 w 319072"/>
                <a:gd name="connsiteY1" fmla="*/ 155313 h 385672"/>
                <a:gd name="connsiteX2" fmla="*/ 122013 w 319072"/>
                <a:gd name="connsiteY2" fmla="*/ 51121 h 385672"/>
                <a:gd name="connsiteX3" fmla="*/ 197059 w 319072"/>
                <a:gd name="connsiteY3" fmla="*/ 51121 h 385672"/>
                <a:gd name="connsiteX4" fmla="*/ 197059 w 319072"/>
                <a:gd name="connsiteY4" fmla="*/ 155313 h 385672"/>
                <a:gd name="connsiteX5" fmla="*/ 276779 w 319072"/>
                <a:gd name="connsiteY5" fmla="*/ 155313 h 385672"/>
                <a:gd name="connsiteX6" fmla="*/ 276779 w 319072"/>
                <a:gd name="connsiteY6" fmla="*/ 230359 h 385672"/>
                <a:gd name="connsiteX7" fmla="*/ 197059 w 319072"/>
                <a:gd name="connsiteY7" fmla="*/ 230359 h 385672"/>
                <a:gd name="connsiteX8" fmla="*/ 197059 w 319072"/>
                <a:gd name="connsiteY8" fmla="*/ 334551 h 385672"/>
                <a:gd name="connsiteX9" fmla="*/ 122013 w 319072"/>
                <a:gd name="connsiteY9" fmla="*/ 334551 h 385672"/>
                <a:gd name="connsiteX10" fmla="*/ 122013 w 319072"/>
                <a:gd name="connsiteY10" fmla="*/ 230359 h 385672"/>
                <a:gd name="connsiteX11" fmla="*/ 42293 w 319072"/>
                <a:gd name="connsiteY11" fmla="*/ 230359 h 385672"/>
                <a:gd name="connsiteX12" fmla="*/ 42293 w 319072"/>
                <a:gd name="connsiteY12" fmla="*/ 155313 h 3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72" h="385672">
                  <a:moveTo>
                    <a:pt x="42293" y="155313"/>
                  </a:moveTo>
                  <a:lnTo>
                    <a:pt x="122013" y="155313"/>
                  </a:lnTo>
                  <a:lnTo>
                    <a:pt x="122013" y="51121"/>
                  </a:lnTo>
                  <a:lnTo>
                    <a:pt x="197059" y="51121"/>
                  </a:lnTo>
                  <a:lnTo>
                    <a:pt x="197059" y="155313"/>
                  </a:lnTo>
                  <a:lnTo>
                    <a:pt x="276779" y="155313"/>
                  </a:lnTo>
                  <a:lnTo>
                    <a:pt x="276779" y="230359"/>
                  </a:lnTo>
                  <a:lnTo>
                    <a:pt x="197059" y="230359"/>
                  </a:lnTo>
                  <a:lnTo>
                    <a:pt x="197059" y="334551"/>
                  </a:lnTo>
                  <a:lnTo>
                    <a:pt x="122013" y="334551"/>
                  </a:lnTo>
                  <a:lnTo>
                    <a:pt x="122013" y="230359"/>
                  </a:lnTo>
                  <a:lnTo>
                    <a:pt x="42293" y="230359"/>
                  </a:lnTo>
                  <a:lnTo>
                    <a:pt x="42293" y="155313"/>
                  </a:lnTo>
                  <a:close/>
                </a:path>
              </a:pathLst>
            </a:custGeom>
            <a:solidFill>
              <a:srgbClr val="4C4845"/>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42293" tIns="155313" rIns="42293" bIns="155313" numCol="1" spcCol="1270" anchor="ctr" anchorCtr="0">
              <a:noAutofit/>
            </a:bodyPr>
            <a:lstStyle/>
            <a:p>
              <a:pPr lvl="0" algn="ctr" defTabSz="222250">
                <a:lnSpc>
                  <a:spcPct val="90000"/>
                </a:lnSpc>
                <a:spcBef>
                  <a:spcPct val="0"/>
                </a:spcBef>
                <a:spcAft>
                  <a:spcPct val="35000"/>
                </a:spcAft>
              </a:pPr>
              <a:endParaRPr lang="en-US" sz="500" kern="1200" dirty="0">
                <a:solidFill>
                  <a:sysClr val="window" lastClr="FFFFFF"/>
                </a:solidFill>
                <a:latin typeface="Verdana"/>
                <a:ea typeface="+mn-ea"/>
                <a:cs typeface="+mn-cs"/>
              </a:endParaRPr>
            </a:p>
          </p:txBody>
        </p:sp>
        <p:sp>
          <p:nvSpPr>
            <p:cNvPr id="11" name="Freeform 10"/>
            <p:cNvSpPr/>
            <p:nvPr/>
          </p:nvSpPr>
          <p:spPr>
            <a:xfrm>
              <a:off x="4976922" y="2738580"/>
              <a:ext cx="1666588" cy="1666588"/>
            </a:xfrm>
            <a:custGeom>
              <a:avLst/>
              <a:gdLst>
                <a:gd name="connsiteX0" fmla="*/ 0 w 1666588"/>
                <a:gd name="connsiteY0" fmla="*/ 833294 h 1666588"/>
                <a:gd name="connsiteX1" fmla="*/ 833294 w 1666588"/>
                <a:gd name="connsiteY1" fmla="*/ 0 h 1666588"/>
                <a:gd name="connsiteX2" fmla="*/ 1666588 w 1666588"/>
                <a:gd name="connsiteY2" fmla="*/ 833294 h 1666588"/>
                <a:gd name="connsiteX3" fmla="*/ 833294 w 1666588"/>
                <a:gd name="connsiteY3" fmla="*/ 1666588 h 1666588"/>
                <a:gd name="connsiteX4" fmla="*/ 0 w 1666588"/>
                <a:gd name="connsiteY4" fmla="*/ 833294 h 16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88" h="1666588">
                  <a:moveTo>
                    <a:pt x="0" y="833294"/>
                  </a:moveTo>
                  <a:cubicBezTo>
                    <a:pt x="0" y="373078"/>
                    <a:pt x="373078" y="0"/>
                    <a:pt x="833294" y="0"/>
                  </a:cubicBezTo>
                  <a:cubicBezTo>
                    <a:pt x="1293510" y="0"/>
                    <a:pt x="1666588" y="373078"/>
                    <a:pt x="1666588" y="833294"/>
                  </a:cubicBezTo>
                  <a:cubicBezTo>
                    <a:pt x="1666588" y="1293510"/>
                    <a:pt x="1293510" y="1666588"/>
                    <a:pt x="833294" y="1666588"/>
                  </a:cubicBezTo>
                  <a:cubicBezTo>
                    <a:pt x="373078" y="1666588"/>
                    <a:pt x="0" y="1293510"/>
                    <a:pt x="0" y="833294"/>
                  </a:cubicBezTo>
                  <a:close/>
                </a:path>
              </a:pathLst>
            </a:cu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58036" tIns="258036" rIns="258036" bIns="258036" numCol="1" spcCol="1270" anchor="ctr" anchorCtr="0">
              <a:noAutofit/>
            </a:bodyPr>
            <a:lstStyle/>
            <a:p>
              <a:pPr lvl="0" algn="ctr" defTabSz="466725">
                <a:lnSpc>
                  <a:spcPct val="90000"/>
                </a:lnSpc>
                <a:spcBef>
                  <a:spcPct val="0"/>
                </a:spcBef>
                <a:spcAft>
                  <a:spcPct val="35000"/>
                </a:spcAft>
              </a:pPr>
              <a:r>
                <a:rPr lang="en-US" sz="1050" b="1" kern="1200" dirty="0" smtClean="0">
                  <a:solidFill>
                    <a:sysClr val="window" lastClr="FFFFFF"/>
                  </a:solidFill>
                  <a:latin typeface="Verdana"/>
                  <a:ea typeface="+mn-ea"/>
                  <a:cs typeface="+mn-cs"/>
                </a:rPr>
                <a:t>Safety Assessment</a:t>
              </a:r>
              <a:endParaRPr lang="en-US" sz="1050" b="1" kern="1200" dirty="0">
                <a:solidFill>
                  <a:sysClr val="window" lastClr="FFFFFF"/>
                </a:solidFill>
                <a:latin typeface="Verdana"/>
                <a:ea typeface="+mn-ea"/>
                <a:cs typeface="+mn-cs"/>
              </a:endParaRPr>
            </a:p>
          </p:txBody>
        </p:sp>
        <p:sp>
          <p:nvSpPr>
            <p:cNvPr id="12" name="Freeform 11"/>
            <p:cNvSpPr/>
            <p:nvPr/>
          </p:nvSpPr>
          <p:spPr>
            <a:xfrm>
              <a:off x="6778838" y="3252846"/>
              <a:ext cx="240505" cy="638057"/>
            </a:xfrm>
            <a:custGeom>
              <a:avLst/>
              <a:gdLst>
                <a:gd name="connsiteX0" fmla="*/ 31879 w 240505"/>
                <a:gd name="connsiteY0" fmla="*/ 131440 h 638057"/>
                <a:gd name="connsiteX1" fmla="*/ 208626 w 240505"/>
                <a:gd name="connsiteY1" fmla="*/ 131440 h 638057"/>
                <a:gd name="connsiteX2" fmla="*/ 208626 w 240505"/>
                <a:gd name="connsiteY2" fmla="*/ 281511 h 638057"/>
                <a:gd name="connsiteX3" fmla="*/ 31879 w 240505"/>
                <a:gd name="connsiteY3" fmla="*/ 281511 h 638057"/>
                <a:gd name="connsiteX4" fmla="*/ 31879 w 240505"/>
                <a:gd name="connsiteY4" fmla="*/ 131440 h 638057"/>
                <a:gd name="connsiteX5" fmla="*/ 31879 w 240505"/>
                <a:gd name="connsiteY5" fmla="*/ 356546 h 638057"/>
                <a:gd name="connsiteX6" fmla="*/ 208626 w 240505"/>
                <a:gd name="connsiteY6" fmla="*/ 356546 h 638057"/>
                <a:gd name="connsiteX7" fmla="*/ 208626 w 240505"/>
                <a:gd name="connsiteY7" fmla="*/ 506617 h 638057"/>
                <a:gd name="connsiteX8" fmla="*/ 31879 w 240505"/>
                <a:gd name="connsiteY8" fmla="*/ 506617 h 638057"/>
                <a:gd name="connsiteX9" fmla="*/ 31879 w 240505"/>
                <a:gd name="connsiteY9" fmla="*/ 356546 h 63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505" h="638057">
                  <a:moveTo>
                    <a:pt x="31879" y="131440"/>
                  </a:moveTo>
                  <a:lnTo>
                    <a:pt x="208626" y="131440"/>
                  </a:lnTo>
                  <a:lnTo>
                    <a:pt x="208626" y="281511"/>
                  </a:lnTo>
                  <a:lnTo>
                    <a:pt x="31879" y="281511"/>
                  </a:lnTo>
                  <a:lnTo>
                    <a:pt x="31879" y="131440"/>
                  </a:lnTo>
                  <a:close/>
                  <a:moveTo>
                    <a:pt x="31879" y="356546"/>
                  </a:moveTo>
                  <a:lnTo>
                    <a:pt x="208626" y="356546"/>
                  </a:lnTo>
                  <a:lnTo>
                    <a:pt x="208626" y="506617"/>
                  </a:lnTo>
                  <a:lnTo>
                    <a:pt x="31879" y="506617"/>
                  </a:lnTo>
                  <a:lnTo>
                    <a:pt x="31879" y="356546"/>
                  </a:lnTo>
                  <a:close/>
                </a:path>
              </a:pathLst>
            </a:custGeom>
            <a:solidFill>
              <a:srgbClr val="4C4845"/>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31879" tIns="131440" rIns="31879" bIns="131440" numCol="1" spcCol="1270" anchor="ctr" anchorCtr="0">
              <a:noAutofit/>
            </a:bodyPr>
            <a:lstStyle/>
            <a:p>
              <a:pPr lvl="0" algn="ctr" defTabSz="1200150">
                <a:lnSpc>
                  <a:spcPct val="90000"/>
                </a:lnSpc>
                <a:spcBef>
                  <a:spcPct val="0"/>
                </a:spcBef>
                <a:spcAft>
                  <a:spcPct val="35000"/>
                </a:spcAft>
              </a:pPr>
              <a:endParaRPr lang="en-US" sz="2700" kern="1200" dirty="0">
                <a:solidFill>
                  <a:sysClr val="window" lastClr="FFFFFF"/>
                </a:solidFill>
                <a:latin typeface="Verdana"/>
                <a:ea typeface="+mn-ea"/>
                <a:cs typeface="+mn-cs"/>
              </a:endParaRPr>
            </a:p>
          </p:txBody>
        </p:sp>
        <p:sp>
          <p:nvSpPr>
            <p:cNvPr id="13" name="Freeform 12"/>
            <p:cNvSpPr/>
            <p:nvPr/>
          </p:nvSpPr>
          <p:spPr>
            <a:xfrm>
              <a:off x="7154670" y="2738580"/>
              <a:ext cx="1666588" cy="1666588"/>
            </a:xfrm>
            <a:custGeom>
              <a:avLst/>
              <a:gdLst>
                <a:gd name="connsiteX0" fmla="*/ 0 w 1666588"/>
                <a:gd name="connsiteY0" fmla="*/ 833294 h 1666588"/>
                <a:gd name="connsiteX1" fmla="*/ 833294 w 1666588"/>
                <a:gd name="connsiteY1" fmla="*/ 0 h 1666588"/>
                <a:gd name="connsiteX2" fmla="*/ 1666588 w 1666588"/>
                <a:gd name="connsiteY2" fmla="*/ 833294 h 1666588"/>
                <a:gd name="connsiteX3" fmla="*/ 833294 w 1666588"/>
                <a:gd name="connsiteY3" fmla="*/ 1666588 h 1666588"/>
                <a:gd name="connsiteX4" fmla="*/ 0 w 1666588"/>
                <a:gd name="connsiteY4" fmla="*/ 833294 h 166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88" h="1666588">
                  <a:moveTo>
                    <a:pt x="0" y="833294"/>
                  </a:moveTo>
                  <a:cubicBezTo>
                    <a:pt x="0" y="373078"/>
                    <a:pt x="373078" y="0"/>
                    <a:pt x="833294" y="0"/>
                  </a:cubicBezTo>
                  <a:cubicBezTo>
                    <a:pt x="1293510" y="0"/>
                    <a:pt x="1666588" y="373078"/>
                    <a:pt x="1666588" y="833294"/>
                  </a:cubicBezTo>
                  <a:cubicBezTo>
                    <a:pt x="1666588" y="1293510"/>
                    <a:pt x="1293510" y="1666588"/>
                    <a:pt x="833294" y="1666588"/>
                  </a:cubicBezTo>
                  <a:cubicBezTo>
                    <a:pt x="373078" y="1666588"/>
                    <a:pt x="0" y="1293510"/>
                    <a:pt x="0" y="833294"/>
                  </a:cubicBezTo>
                  <a:close/>
                </a:path>
              </a:pathLst>
            </a:custGeom>
            <a:solidFill>
              <a:schemeClr val="accent1"/>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58036" tIns="258036" rIns="258036" bIns="258036" numCol="1" spcCol="1270" anchor="ctr" anchorCtr="0">
              <a:noAutofit/>
            </a:bodyPr>
            <a:lstStyle/>
            <a:p>
              <a:pPr lvl="0" algn="ctr" defTabSz="466725">
                <a:lnSpc>
                  <a:spcPct val="90000"/>
                </a:lnSpc>
                <a:spcBef>
                  <a:spcPct val="0"/>
                </a:spcBef>
                <a:spcAft>
                  <a:spcPct val="35000"/>
                </a:spcAft>
              </a:pPr>
              <a:endParaRPr lang="en-US" sz="1050" kern="1200" dirty="0">
                <a:solidFill>
                  <a:sysClr val="window" lastClr="FFFFFF"/>
                </a:solidFill>
                <a:latin typeface="Verdana"/>
                <a:ea typeface="+mn-ea"/>
                <a:cs typeface="+mn-cs"/>
              </a:endParaRPr>
            </a:p>
          </p:txBody>
        </p:sp>
      </p:grpSp>
      <p:sp>
        <p:nvSpPr>
          <p:cNvPr id="2" name="TextBox 1"/>
          <p:cNvSpPr txBox="1"/>
          <p:nvPr/>
        </p:nvSpPr>
        <p:spPr>
          <a:xfrm>
            <a:off x="5294711" y="2544367"/>
            <a:ext cx="1206103" cy="402431"/>
          </a:xfrm>
          <a:prstGeom prst="rect">
            <a:avLst/>
          </a:prstGeom>
        </p:spPr>
        <p:txBody>
          <a:bodyPr lIns="48221" tIns="24110" rIns="48221" bIns="24110" anchor="ctr">
            <a:normAutofit/>
          </a:bodyPr>
          <a:lstStyle/>
          <a:p>
            <a:pPr defTabSz="241093">
              <a:defRPr/>
            </a:pPr>
            <a:endParaRPr lang="en-US" sz="1477" dirty="0">
              <a:solidFill>
                <a:srgbClr val="FFFFFF"/>
              </a:solidFill>
              <a:latin typeface="Verdana"/>
              <a:ea typeface="MS PGothic" panose="020B0600070205080204" pitchFamily="34" charset="-128"/>
              <a:cs typeface="Verdana"/>
            </a:endParaRPr>
          </a:p>
        </p:txBody>
      </p:sp>
      <p:sp>
        <p:nvSpPr>
          <p:cNvPr id="4" name="Rectangle 3"/>
          <p:cNvSpPr/>
          <p:nvPr/>
        </p:nvSpPr>
        <p:spPr>
          <a:xfrm>
            <a:off x="7255652" y="3270647"/>
            <a:ext cx="1569566" cy="6024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b="1" dirty="0">
                <a:solidFill>
                  <a:sysClr val="window" lastClr="FFFFFF"/>
                </a:solidFill>
              </a:rPr>
              <a:t>Reunification</a:t>
            </a:r>
          </a:p>
          <a:p>
            <a:pPr algn="ctr">
              <a:defRPr/>
            </a:pPr>
            <a:r>
              <a:rPr lang="en-US" sz="1100" b="1" dirty="0">
                <a:solidFill>
                  <a:sysClr val="window" lastClr="FFFFFF"/>
                </a:solidFill>
              </a:rPr>
              <a:t>Recommendation</a:t>
            </a:r>
          </a:p>
        </p:txBody>
      </p:sp>
    </p:spTree>
    <p:extLst>
      <p:ext uri="{BB962C8B-B14F-4D97-AF65-F5344CB8AC3E}">
        <p14:creationId xmlns:p14="http://schemas.microsoft.com/office/powerpoint/2010/main" val="27229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p:txBody>
          <a:bodyPr/>
          <a:lstStyle/>
          <a:p>
            <a:pPr eaLnBrk="1" hangingPunct="1">
              <a:lnSpc>
                <a:spcPct val="100000"/>
              </a:lnSpc>
            </a:pPr>
            <a:r>
              <a:rPr lang="en-US" altLang="en-US" sz="2800" dirty="0">
                <a:solidFill>
                  <a:schemeClr val="tx1"/>
                </a:solidFill>
                <a:latin typeface="Verdana" pitchFamily="34" charset="0"/>
                <a:cs typeface="Verdana" pitchFamily="34" charset="0"/>
              </a:rPr>
              <a:t>What </a:t>
            </a:r>
            <a:r>
              <a:rPr lang="en-US" altLang="en-US" sz="2800" dirty="0" smtClean="0">
                <a:solidFill>
                  <a:schemeClr val="tx1"/>
                </a:solidFill>
                <a:latin typeface="Verdana" pitchFamily="34" charset="0"/>
                <a:cs typeface="Verdana" pitchFamily="34" charset="0"/>
              </a:rPr>
              <a:t>helps</a:t>
            </a:r>
            <a:r>
              <a:rPr lang="en-US" altLang="en-US" sz="2800" dirty="0">
                <a:solidFill>
                  <a:schemeClr val="tx1"/>
                </a:solidFill>
                <a:latin typeface="Verdana" pitchFamily="34" charset="0"/>
                <a:cs typeface="Verdana" pitchFamily="34" charset="0"/>
              </a:rPr>
              <a:t>?</a:t>
            </a:r>
          </a:p>
        </p:txBody>
      </p:sp>
      <p:graphicFrame>
        <p:nvGraphicFramePr>
          <p:cNvPr id="4" name="Content Placeholder 3"/>
          <p:cNvGraphicFramePr>
            <a:graphicFrameLocks noGrp="1"/>
          </p:cNvGraphicFramePr>
          <p:nvPr>
            <p:ph idx="4294967295"/>
            <p:extLst/>
          </p:nvPr>
        </p:nvGraphicFramePr>
        <p:xfrm>
          <a:off x="1483262" y="1943100"/>
          <a:ext cx="634365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0085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eaLnBrk="1" hangingPunct="1">
              <a:lnSpc>
                <a:spcPct val="100000"/>
              </a:lnSpc>
            </a:pPr>
            <a:r>
              <a:rPr lang="en-US" altLang="en-US" sz="2800" dirty="0">
                <a:solidFill>
                  <a:schemeClr val="tx1"/>
                </a:solidFill>
                <a:latin typeface="Verdana" pitchFamily="34" charset="0"/>
                <a:cs typeface="Verdana" pitchFamily="34" charset="0"/>
              </a:rPr>
              <a:t>Orienting Families to the Reunification Process</a:t>
            </a:r>
          </a:p>
        </p:txBody>
      </p:sp>
      <p:sp>
        <p:nvSpPr>
          <p:cNvPr id="119811" name="Content Placeholder 2"/>
          <p:cNvSpPr>
            <a:spLocks noGrp="1"/>
          </p:cNvSpPr>
          <p:nvPr>
            <p:ph idx="4294967295"/>
          </p:nvPr>
        </p:nvSpPr>
        <p:spPr>
          <a:xfrm>
            <a:off x="528506" y="1551964"/>
            <a:ext cx="7243894" cy="4129700"/>
          </a:xfrm>
        </p:spPr>
        <p:txBody>
          <a:bodyPr/>
          <a:lstStyle/>
          <a:p>
            <a:pPr marL="461963" indent="-461963">
              <a:buFont typeface="Verdana" panose="020B0604030504040204" pitchFamily="34" charset="0"/>
              <a:buChar char="•"/>
            </a:pPr>
            <a:r>
              <a:rPr lang="en-US" altLang="en-US" sz="1500" dirty="0">
                <a:latin typeface="Verdana" panose="020B0604030504040204" pitchFamily="34" charset="0"/>
                <a:cs typeface="Verdana" panose="020B0604030504040204" pitchFamily="34" charset="0"/>
              </a:rPr>
              <a:t>Explain the process (why, what, how).</a:t>
            </a:r>
          </a:p>
          <a:p>
            <a:pPr marL="461963" indent="-461963">
              <a:buFont typeface="Verdana" panose="020B0604030504040204" pitchFamily="34" charset="0"/>
              <a:buChar char="•"/>
            </a:pPr>
            <a:r>
              <a:rPr lang="en-US" altLang="en-US" sz="1500" dirty="0">
                <a:latin typeface="Verdana" panose="020B0604030504040204" pitchFamily="34" charset="0"/>
                <a:cs typeface="Verdana" panose="020B0604030504040204" pitchFamily="34" charset="0"/>
              </a:rPr>
              <a:t>Review and clarify the harm/danger statements.</a:t>
            </a:r>
          </a:p>
          <a:p>
            <a:pPr marL="461963" indent="-461963">
              <a:buFont typeface="Verdana" panose="020B0604030504040204" pitchFamily="34" charset="0"/>
              <a:buChar char="•"/>
            </a:pPr>
            <a:r>
              <a:rPr lang="en-US" altLang="en-US" sz="1500" dirty="0">
                <a:latin typeface="Verdana" panose="020B0604030504040204" pitchFamily="34" charset="0"/>
                <a:cs typeface="Verdana" panose="020B0604030504040204" pitchFamily="34" charset="0"/>
              </a:rPr>
              <a:t>Review and clarify the safety goal.</a:t>
            </a:r>
          </a:p>
          <a:p>
            <a:pPr marL="461963" indent="-461963">
              <a:buFont typeface="Verdana" panose="020B0604030504040204" pitchFamily="34" charset="0"/>
              <a:buChar char="•"/>
            </a:pPr>
            <a:r>
              <a:rPr lang="en-US" altLang="en-US" sz="1500" dirty="0">
                <a:latin typeface="Verdana" panose="020B0604030504040204" pitchFamily="34" charset="0"/>
                <a:cs typeface="Verdana" panose="020B0604030504040204" pitchFamily="34" charset="0"/>
              </a:rPr>
              <a:t>Talk with families about …</a:t>
            </a:r>
          </a:p>
          <a:p>
            <a:pPr marL="346472" indent="-346472"/>
            <a:endParaRPr lang="en-US" altLang="en-US" dirty="0" smtClean="0">
              <a:latin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4070929658"/>
              </p:ext>
            </p:extLst>
          </p:nvPr>
        </p:nvGraphicFramePr>
        <p:xfrm>
          <a:off x="595619" y="2857500"/>
          <a:ext cx="7944374"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12114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ltLang="en-US" sz="2800" dirty="0">
                <a:solidFill>
                  <a:schemeClr val="tx1"/>
                </a:solidFill>
                <a:latin typeface="Verdana" pitchFamily="34" charset="0"/>
                <a:cs typeface="Verdana" pitchFamily="34" charset="0"/>
              </a:rPr>
              <a:t>Using the Reunification Assessment </a:t>
            </a:r>
            <a:r>
              <a:rPr lang="en-US" altLang="en-US" sz="2800" dirty="0" smtClean="0">
                <a:solidFill>
                  <a:schemeClr val="tx1"/>
                </a:solidFill>
                <a:latin typeface="Verdana" pitchFamily="34" charset="0"/>
                <a:cs typeface="Verdana" pitchFamily="34" charset="0"/>
              </a:rPr>
              <a:t>Before Making Contact</a:t>
            </a:r>
            <a:endParaRPr lang="en-US" altLang="en-US" sz="2800" dirty="0">
              <a:solidFill>
                <a:schemeClr val="tx1"/>
              </a:solidFill>
              <a:latin typeface="Verdana" pitchFamily="34" charset="0"/>
              <a:cs typeface="Verdana" pitchFamily="34" charset="0"/>
            </a:endParaRPr>
          </a:p>
        </p:txBody>
      </p:sp>
      <p:grpSp>
        <p:nvGrpSpPr>
          <p:cNvPr id="9" name="Group 8"/>
          <p:cNvGrpSpPr/>
          <p:nvPr/>
        </p:nvGrpSpPr>
        <p:grpSpPr>
          <a:xfrm>
            <a:off x="1828800" y="1885950"/>
            <a:ext cx="5543550" cy="3943350"/>
            <a:chOff x="1524000" y="1447800"/>
            <a:chExt cx="6121831" cy="4057021"/>
          </a:xfrm>
        </p:grpSpPr>
        <p:grpSp>
          <p:nvGrpSpPr>
            <p:cNvPr id="4" name="Group 3"/>
            <p:cNvGrpSpPr/>
            <p:nvPr/>
          </p:nvGrpSpPr>
          <p:grpSpPr>
            <a:xfrm>
              <a:off x="1524000" y="1447800"/>
              <a:ext cx="6096000" cy="4057021"/>
              <a:chOff x="1524000" y="1400489"/>
              <a:chExt cx="6096000" cy="4057021"/>
            </a:xfrm>
          </p:grpSpPr>
          <p:sp>
            <p:nvSpPr>
              <p:cNvPr id="5" name="Freeform 4"/>
              <p:cNvSpPr/>
              <p:nvPr/>
            </p:nvSpPr>
            <p:spPr>
              <a:xfrm>
                <a:off x="1524000" y="1400489"/>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eaLnBrk="0" fontAlgn="base" hangingPunct="0">
                  <a:lnSpc>
                    <a:spcPct val="90000"/>
                  </a:lnSpc>
                  <a:spcBef>
                    <a:spcPct val="0"/>
                  </a:spcBef>
                  <a:spcAft>
                    <a:spcPct val="35000"/>
                  </a:spcAft>
                </a:pPr>
                <a:r>
                  <a:rPr lang="en-US" sz="1650" b="1" dirty="0">
                    <a:solidFill>
                      <a:srgbClr val="FFFFFF"/>
                    </a:solidFill>
                  </a:rPr>
                  <a:t>Assess for any change in safety (vulnerability, safety threats, protective capacity, interventions</a:t>
                </a:r>
                <a:r>
                  <a:rPr lang="en-US" sz="1650" b="1" dirty="0" smtClean="0">
                    <a:solidFill>
                      <a:srgbClr val="FFFFFF"/>
                    </a:solidFill>
                  </a:rPr>
                  <a:t>)</a:t>
                </a:r>
                <a:endParaRPr lang="en-US" sz="1650" b="1" dirty="0">
                  <a:solidFill>
                    <a:srgbClr val="FFFFFF"/>
                  </a:solidFill>
                </a:endParaRPr>
              </a:p>
            </p:txBody>
          </p:sp>
          <p:sp>
            <p:nvSpPr>
              <p:cNvPr id="6" name="Freeform 5"/>
              <p:cNvSpPr/>
              <p:nvPr/>
            </p:nvSpPr>
            <p:spPr>
              <a:xfrm>
                <a:off x="1524000" y="2850354"/>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177738"/>
                  <a:satOff val="-13568"/>
                  <a:lumOff val="12254"/>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eaLnBrk="0" fontAlgn="base" hangingPunct="0">
                  <a:lnSpc>
                    <a:spcPct val="90000"/>
                  </a:lnSpc>
                  <a:spcBef>
                    <a:spcPct val="0"/>
                  </a:spcBef>
                  <a:spcAft>
                    <a:spcPct val="35000"/>
                  </a:spcAft>
                </a:pPr>
                <a:endParaRPr lang="en-US" sz="1650" b="1" dirty="0">
                  <a:solidFill>
                    <a:srgbClr val="FFFFFF"/>
                  </a:solidFill>
                </a:endParaRPr>
              </a:p>
            </p:txBody>
          </p:sp>
          <p:sp>
            <p:nvSpPr>
              <p:cNvPr id="7" name="Freeform 6"/>
              <p:cNvSpPr/>
              <p:nvPr/>
            </p:nvSpPr>
            <p:spPr>
              <a:xfrm>
                <a:off x="1524000" y="3883410"/>
                <a:ext cx="6096000" cy="364320"/>
              </a:xfrm>
              <a:custGeom>
                <a:avLst/>
                <a:gdLst>
                  <a:gd name="connsiteX0" fmla="*/ 0 w 6096000"/>
                  <a:gd name="connsiteY0" fmla="*/ 0 h 364320"/>
                  <a:gd name="connsiteX1" fmla="*/ 6096000 w 6096000"/>
                  <a:gd name="connsiteY1" fmla="*/ 0 h 364320"/>
                  <a:gd name="connsiteX2" fmla="*/ 6096000 w 6096000"/>
                  <a:gd name="connsiteY2" fmla="*/ 364320 h 364320"/>
                  <a:gd name="connsiteX3" fmla="*/ 0 w 6096000"/>
                  <a:gd name="connsiteY3" fmla="*/ 364320 h 364320"/>
                  <a:gd name="connsiteX4" fmla="*/ 0 w 6096000"/>
                  <a:gd name="connsiteY4" fmla="*/ 0 h 36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64320">
                    <a:moveTo>
                      <a:pt x="0" y="0"/>
                    </a:moveTo>
                    <a:lnTo>
                      <a:pt x="6096000" y="0"/>
                    </a:lnTo>
                    <a:lnTo>
                      <a:pt x="6096000" y="364320"/>
                    </a:lnTo>
                    <a:lnTo>
                      <a:pt x="0" y="364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61" tIns="20955" rIns="117348" bIns="20955" numCol="1" spcCol="1270" anchor="t" anchorCtr="0">
                <a:noAutofit/>
              </a:bodyPr>
              <a:lstStyle/>
              <a:p>
                <a:pPr marL="214313" lvl="1" indent="-214313" defTabSz="566738" eaLnBrk="0" fontAlgn="base" hangingPunct="0">
                  <a:lnSpc>
                    <a:spcPct val="90000"/>
                  </a:lnSpc>
                  <a:spcBef>
                    <a:spcPct val="0"/>
                  </a:spcBef>
                  <a:spcAft>
                    <a:spcPct val="20000"/>
                  </a:spcAft>
                  <a:buFont typeface="Verdana" panose="020B0604030504040204" pitchFamily="34" charset="0"/>
                  <a:buChar char="••"/>
                </a:pPr>
                <a:endParaRPr lang="en-US" sz="1275" b="1" dirty="0">
                  <a:solidFill>
                    <a:srgbClr val="484C45">
                      <a:hueOff val="0"/>
                      <a:satOff val="0"/>
                      <a:lumOff val="0"/>
                      <a:alphaOff val="0"/>
                    </a:srgbClr>
                  </a:solidFill>
                </a:endParaRPr>
              </a:p>
            </p:txBody>
          </p:sp>
          <p:sp>
            <p:nvSpPr>
              <p:cNvPr id="8" name="Freeform 7"/>
              <p:cNvSpPr/>
              <p:nvPr/>
            </p:nvSpPr>
            <p:spPr>
              <a:xfrm>
                <a:off x="1524000" y="4247730"/>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355475"/>
                  <a:satOff val="-27136"/>
                  <a:lumOff val="24509"/>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eaLnBrk="0" fontAlgn="base" hangingPunct="0">
                  <a:lnSpc>
                    <a:spcPct val="90000"/>
                  </a:lnSpc>
                  <a:spcBef>
                    <a:spcPct val="0"/>
                  </a:spcBef>
                  <a:spcAft>
                    <a:spcPct val="35000"/>
                  </a:spcAft>
                </a:pPr>
                <a:r>
                  <a:rPr lang="en-US" sz="1650" b="1" dirty="0">
                    <a:solidFill>
                      <a:srgbClr val="FFFFFF"/>
                    </a:solidFill>
                  </a:rPr>
                  <a:t>Change in needs (identification of new needs/needs reduction</a:t>
                </a:r>
                <a:r>
                  <a:rPr lang="en-US" sz="1650" b="1" dirty="0" smtClean="0">
                    <a:solidFill>
                      <a:srgbClr val="FFFFFF"/>
                    </a:solidFill>
                  </a:rPr>
                  <a:t>)</a:t>
                </a:r>
                <a:endParaRPr lang="en-US" sz="1650" b="1" dirty="0">
                  <a:solidFill>
                    <a:srgbClr val="FFFFFF"/>
                  </a:solidFill>
                </a:endParaRPr>
              </a:p>
            </p:txBody>
          </p:sp>
        </p:grpSp>
        <p:sp>
          <p:nvSpPr>
            <p:cNvPr id="3" name="TextBox 2"/>
            <p:cNvSpPr txBox="1"/>
            <p:nvPr/>
          </p:nvSpPr>
          <p:spPr>
            <a:xfrm>
              <a:off x="1740331" y="2969155"/>
              <a:ext cx="5905500" cy="1066800"/>
            </a:xfrm>
            <a:prstGeom prst="rect">
              <a:avLst/>
            </a:prstGeom>
          </p:spPr>
          <p:txBody>
            <a:bodyPr vert="horz" wrap="square" lIns="68580" tIns="34290" rIns="68580" bIns="34290" rtlCol="0" anchor="ctr">
              <a:normAutofit fontScale="92500" lnSpcReduction="10000"/>
            </a:bodyPr>
            <a:lstStyle/>
            <a:p>
              <a:pPr eaLnBrk="0" fontAlgn="base" hangingPunct="0">
                <a:lnSpc>
                  <a:spcPct val="110000"/>
                </a:lnSpc>
                <a:spcBef>
                  <a:spcPct val="0"/>
                </a:spcBef>
                <a:spcAft>
                  <a:spcPct val="0"/>
                </a:spcAft>
              </a:pPr>
              <a:r>
                <a:rPr lang="en-US" sz="1650" b="1" dirty="0">
                  <a:solidFill>
                    <a:srgbClr val="FFFFFF"/>
                  </a:solidFill>
                </a:rPr>
                <a:t>Progress toward case plan objectives:</a:t>
              </a:r>
            </a:p>
            <a:p>
              <a:pPr marL="342900" indent="-342900" eaLnBrk="0" fontAlgn="base" hangingPunct="0">
                <a:lnSpc>
                  <a:spcPct val="110000"/>
                </a:lnSpc>
                <a:spcBef>
                  <a:spcPct val="0"/>
                </a:spcBef>
                <a:spcAft>
                  <a:spcPct val="0"/>
                </a:spcAft>
                <a:buFont typeface="Verdana" panose="020B0604030504040204" pitchFamily="34" charset="0"/>
                <a:buChar char="•"/>
              </a:pPr>
              <a:endParaRPr lang="en-US" sz="1350" b="1" dirty="0">
                <a:solidFill>
                  <a:srgbClr val="FFFFFF"/>
                </a:solidFill>
              </a:endParaRPr>
            </a:p>
            <a:p>
              <a:pPr marL="342900" indent="-342900" eaLnBrk="0" fontAlgn="base" hangingPunct="0">
                <a:lnSpc>
                  <a:spcPct val="110000"/>
                </a:lnSpc>
                <a:spcBef>
                  <a:spcPct val="0"/>
                </a:spcBef>
                <a:spcAft>
                  <a:spcPct val="0"/>
                </a:spcAft>
                <a:buFont typeface="Verdana" panose="020B0604030504040204" pitchFamily="34" charset="0"/>
                <a:buChar char="•"/>
              </a:pPr>
              <a:r>
                <a:rPr lang="en-US" sz="1350" dirty="0">
                  <a:solidFill>
                    <a:srgbClr val="FFFFFF"/>
                  </a:solidFill>
                </a:rPr>
                <a:t>Demonstration of skills</a:t>
              </a:r>
            </a:p>
            <a:p>
              <a:pPr marL="342900" indent="-342900" eaLnBrk="0" fontAlgn="base" hangingPunct="0">
                <a:lnSpc>
                  <a:spcPct val="110000"/>
                </a:lnSpc>
                <a:spcBef>
                  <a:spcPct val="0"/>
                </a:spcBef>
                <a:spcAft>
                  <a:spcPct val="0"/>
                </a:spcAft>
                <a:buFont typeface="Verdana" panose="020B0604030504040204" pitchFamily="34" charset="0"/>
                <a:buChar char="•"/>
              </a:pPr>
              <a:r>
                <a:rPr lang="en-US" sz="1350" dirty="0">
                  <a:solidFill>
                    <a:srgbClr val="FFFFFF"/>
                  </a:solidFill>
                </a:rPr>
                <a:t>Participation in services</a:t>
              </a:r>
            </a:p>
            <a:p>
              <a:pPr marL="342900" indent="-342900" eaLnBrk="0" fontAlgn="base" hangingPunct="0">
                <a:lnSpc>
                  <a:spcPct val="110000"/>
                </a:lnSpc>
                <a:spcBef>
                  <a:spcPct val="0"/>
                </a:spcBef>
                <a:spcAft>
                  <a:spcPct val="0"/>
                </a:spcAft>
                <a:buFont typeface="Verdana" panose="020B0604030504040204" pitchFamily="34" charset="0"/>
                <a:buChar char="•"/>
              </a:pPr>
              <a:r>
                <a:rPr lang="en-US" sz="1350" dirty="0">
                  <a:solidFill>
                    <a:srgbClr val="FFFFFF"/>
                  </a:solidFill>
                </a:rPr>
                <a:t>Visitation</a:t>
              </a:r>
            </a:p>
          </p:txBody>
        </p:sp>
      </p:grpSp>
    </p:spTree>
    <p:extLst>
      <p:ext uri="{BB962C8B-B14F-4D97-AF65-F5344CB8AC3E}">
        <p14:creationId xmlns:p14="http://schemas.microsoft.com/office/powerpoint/2010/main" val="4836626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lnSpc>
                <a:spcPct val="100000"/>
              </a:lnSpc>
              <a:defRPr/>
            </a:pPr>
            <a:r>
              <a:rPr lang="en-US" sz="2800" dirty="0">
                <a:solidFill>
                  <a:schemeClr val="tx1"/>
                </a:solidFill>
                <a:latin typeface="Verdana" pitchFamily="34" charset="0"/>
                <a:cs typeface="Verdana" pitchFamily="34" charset="0"/>
              </a:rPr>
              <a:t>Quality Contacts as an Intervention Over Time</a:t>
            </a:r>
          </a:p>
        </p:txBody>
      </p:sp>
      <p:sp>
        <p:nvSpPr>
          <p:cNvPr id="4" name="Content Placeholder 3"/>
          <p:cNvSpPr>
            <a:spLocks noGrp="1"/>
          </p:cNvSpPr>
          <p:nvPr>
            <p:ph sz="quarter" idx="4294967295"/>
          </p:nvPr>
        </p:nvSpPr>
        <p:spPr>
          <a:xfrm>
            <a:off x="385894" y="1484851"/>
            <a:ext cx="8154099" cy="4195621"/>
          </a:xfrm>
        </p:spPr>
        <p:txBody>
          <a:bodyPr/>
          <a:lstStyle/>
          <a:p>
            <a:pPr marL="457200" indent="-457200">
              <a:buClr>
                <a:schemeClr val="tx1"/>
              </a:buClr>
              <a:buFont typeface="Verdana" panose="020B0604030504040204" pitchFamily="34" charset="0"/>
              <a:buChar char="•"/>
              <a:defRPr/>
            </a:pPr>
            <a:r>
              <a:rPr lang="en-US" sz="2000" dirty="0"/>
              <a:t>Behaviorally worded objectives that link to danger and goal statements serve as a foundation for monthly conversations about building protective actions.</a:t>
            </a:r>
          </a:p>
          <a:p>
            <a:pPr marL="457200" indent="-457200">
              <a:buClr>
                <a:schemeClr val="tx1"/>
              </a:buClr>
              <a:buFont typeface="Verdana" panose="020B0604030504040204" pitchFamily="34" charset="0"/>
              <a:buChar char="•"/>
              <a:defRPr/>
            </a:pPr>
            <a:endParaRPr lang="en-US" sz="2000" dirty="0"/>
          </a:p>
          <a:p>
            <a:pPr marL="457200" indent="-457200">
              <a:buClr>
                <a:schemeClr val="tx1"/>
              </a:buClr>
              <a:buFont typeface="Verdana" panose="020B0604030504040204" pitchFamily="34" charset="0"/>
              <a:buChar char="•"/>
              <a:defRPr/>
            </a:pPr>
            <a:r>
              <a:rPr lang="en-US" sz="2000" dirty="0"/>
              <a:t>Partner with families to reflect on and assess progress and change strategies on a monthly basis.</a:t>
            </a:r>
          </a:p>
          <a:p>
            <a:pPr marL="457200" indent="-457200">
              <a:buClr>
                <a:schemeClr val="tx1"/>
              </a:buClr>
              <a:buFont typeface="Verdana" panose="020B0604030504040204" pitchFamily="34" charset="0"/>
              <a:buChar char="•"/>
              <a:defRPr/>
            </a:pPr>
            <a:endParaRPr lang="en-US" sz="2000" dirty="0"/>
          </a:p>
          <a:p>
            <a:pPr marL="457200" indent="-457200">
              <a:buClr>
                <a:schemeClr val="tx1"/>
              </a:buClr>
              <a:buFont typeface="Verdana" panose="020B0604030504040204" pitchFamily="34" charset="0"/>
              <a:buChar char="•"/>
              <a:defRPr/>
            </a:pPr>
            <a:r>
              <a:rPr lang="en-US" sz="2000" dirty="0"/>
              <a:t>Use visitation as an opportunity to practice and demonstrate actions of protection.</a:t>
            </a:r>
          </a:p>
          <a:p>
            <a:pPr marL="457200" indent="-457200">
              <a:buClr>
                <a:schemeClr val="tx1"/>
              </a:buClr>
              <a:buFont typeface="Verdana" panose="020B0604030504040204" pitchFamily="34" charset="0"/>
              <a:buChar char="•"/>
              <a:defRPr/>
            </a:pPr>
            <a:endParaRPr lang="en-US" sz="2000" dirty="0"/>
          </a:p>
          <a:p>
            <a:pPr marL="457200" indent="-457200">
              <a:buClr>
                <a:schemeClr val="tx1"/>
              </a:buClr>
              <a:buFont typeface="Verdana" panose="020B0604030504040204" pitchFamily="34" charset="0"/>
              <a:buChar char="•"/>
              <a:defRPr/>
            </a:pPr>
            <a:r>
              <a:rPr lang="en-US" sz="2000" dirty="0"/>
              <a:t>Use information from monthly check-ins to complete formal reassessments.</a:t>
            </a:r>
          </a:p>
          <a:p>
            <a:pPr marL="457200" indent="-457200">
              <a:buClr>
                <a:schemeClr val="tx1"/>
              </a:buClr>
              <a:buFont typeface="Verdana" panose="020B0604030504040204" pitchFamily="34" charset="0"/>
              <a:buChar char="•"/>
              <a:defRPr/>
            </a:pPr>
            <a:endParaRPr lang="en-US" sz="2000" dirty="0"/>
          </a:p>
        </p:txBody>
      </p:sp>
    </p:spTree>
    <p:extLst>
      <p:ext uri="{BB962C8B-B14F-4D97-AF65-F5344CB8AC3E}">
        <p14:creationId xmlns:p14="http://schemas.microsoft.com/office/powerpoint/2010/main" val="646736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z="2800" dirty="0">
                <a:solidFill>
                  <a:schemeClr val="tx1"/>
                </a:solidFill>
                <a:latin typeface="Verdana" pitchFamily="34" charset="0"/>
                <a:cs typeface="Verdana" pitchFamily="34" charset="0"/>
              </a:rPr>
              <a:t>Staying Focused: The SDM</a:t>
            </a:r>
            <a:r>
              <a:rPr lang="en-US" altLang="en-US" sz="2800" baseline="30000" dirty="0">
                <a:solidFill>
                  <a:schemeClr val="tx1"/>
                </a:solidFill>
                <a:latin typeface="Verdana" pitchFamily="34" charset="0"/>
                <a:cs typeface="Verdana" pitchFamily="34" charset="0"/>
              </a:rPr>
              <a:t>®</a:t>
            </a:r>
            <a:r>
              <a:rPr lang="en-US" altLang="en-US" sz="2800" dirty="0">
                <a:solidFill>
                  <a:schemeClr val="tx1"/>
                </a:solidFill>
                <a:latin typeface="Verdana" pitchFamily="34" charset="0"/>
                <a:cs typeface="Verdana" pitchFamily="34" charset="0"/>
              </a:rPr>
              <a:t> Connection</a:t>
            </a:r>
          </a:p>
        </p:txBody>
      </p:sp>
      <p:sp>
        <p:nvSpPr>
          <p:cNvPr id="2" name="Text Placeholder 1"/>
          <p:cNvSpPr>
            <a:spLocks noGrp="1"/>
          </p:cNvSpPr>
          <p:nvPr>
            <p:ph type="body" sz="quarter" idx="3"/>
          </p:nvPr>
        </p:nvSpPr>
        <p:spPr>
          <a:xfrm>
            <a:off x="457200" y="1298923"/>
            <a:ext cx="7477300" cy="430840"/>
          </a:xfrm>
        </p:spPr>
        <p:txBody>
          <a:bodyPr/>
          <a:lstStyle/>
          <a:p>
            <a:r>
              <a:rPr lang="en-US" sz="2400" dirty="0"/>
              <a:t>Reunification Assessment Key </a:t>
            </a:r>
            <a:r>
              <a:rPr lang="en-US" sz="2400" dirty="0" smtClean="0"/>
              <a:t>Questions</a:t>
            </a:r>
            <a:endParaRPr lang="en-US" sz="2400" dirty="0"/>
          </a:p>
        </p:txBody>
      </p:sp>
      <p:sp>
        <p:nvSpPr>
          <p:cNvPr id="4" name="Content Placeholder 3"/>
          <p:cNvSpPr>
            <a:spLocks noGrp="1"/>
          </p:cNvSpPr>
          <p:nvPr>
            <p:ph sz="quarter" idx="4"/>
          </p:nvPr>
        </p:nvSpPr>
        <p:spPr>
          <a:xfrm>
            <a:off x="457200" y="1789165"/>
            <a:ext cx="8229600" cy="3965469"/>
          </a:xfrm>
        </p:spPr>
        <p:txBody>
          <a:bodyPr/>
          <a:lstStyle/>
          <a:p>
            <a:pPr marL="403225" indent="-403225" defTabSz="341710">
              <a:spcBef>
                <a:spcPct val="0"/>
              </a:spcBef>
              <a:spcAft>
                <a:spcPct val="0"/>
              </a:spcAft>
              <a:buClr>
                <a:schemeClr val="tx1"/>
              </a:buClr>
            </a:pPr>
            <a:r>
              <a:rPr lang="en-US" altLang="en-US" sz="2000" b="1" dirty="0" smtClean="0">
                <a:solidFill>
                  <a:schemeClr val="tx1"/>
                </a:solidFill>
                <a:latin typeface="Verdana" panose="020B0604030504040204" pitchFamily="34" charset="0"/>
                <a:cs typeface="Verdana" panose="020B0604030504040204" pitchFamily="34" charset="0"/>
              </a:rPr>
              <a:t>1. Reduced </a:t>
            </a:r>
            <a:r>
              <a:rPr lang="en-US" altLang="en-US" sz="2000" b="1" dirty="0">
                <a:solidFill>
                  <a:schemeClr val="tx1"/>
                </a:solidFill>
                <a:latin typeface="Verdana" panose="020B0604030504040204" pitchFamily="34" charset="0"/>
                <a:cs typeface="Verdana" panose="020B0604030504040204" pitchFamily="34" charset="0"/>
              </a:rPr>
              <a:t>risk level </a:t>
            </a:r>
            <a:r>
              <a:rPr lang="en-US" altLang="en-US" sz="2000" dirty="0">
                <a:solidFill>
                  <a:schemeClr val="tx1"/>
                </a:solidFill>
                <a:latin typeface="Verdana" panose="020B0604030504040204" pitchFamily="34" charset="0"/>
                <a:cs typeface="Verdana" panose="020B0604030504040204" pitchFamily="34" charset="0"/>
              </a:rPr>
              <a:t>= low or moderate</a:t>
            </a:r>
          </a:p>
          <a:p>
            <a:pPr marL="344488" lvl="1" indent="0" defTabSz="341710">
              <a:spcBef>
                <a:spcPct val="0"/>
              </a:spcBef>
              <a:spcAft>
                <a:spcPct val="0"/>
              </a:spcAft>
              <a:buNone/>
            </a:pPr>
            <a:r>
              <a:rPr lang="en-US" altLang="en-US" sz="2000" dirty="0">
                <a:solidFill>
                  <a:schemeClr val="tx1"/>
                </a:solidFill>
                <a:latin typeface="Verdana" panose="020B0604030504040204" pitchFamily="34" charset="0"/>
                <a:cs typeface="Verdana" panose="020B0604030504040204" pitchFamily="34" charset="0"/>
              </a:rPr>
              <a:t>Includes no new reports and progress toward case plan goals = meaningful behavior change</a:t>
            </a:r>
          </a:p>
          <a:p>
            <a:pPr defTabSz="341710">
              <a:spcBef>
                <a:spcPct val="0"/>
              </a:spcBef>
              <a:spcAft>
                <a:spcPct val="0"/>
              </a:spcAft>
            </a:pPr>
            <a:endParaRPr lang="en-US" altLang="en-US" sz="2000" b="1" dirty="0">
              <a:solidFill>
                <a:schemeClr val="tx1"/>
              </a:solidFill>
              <a:latin typeface="Verdana" panose="020B0604030504040204" pitchFamily="34" charset="0"/>
              <a:cs typeface="Verdana" panose="020B0604030504040204" pitchFamily="34" charset="0"/>
            </a:endParaRPr>
          </a:p>
          <a:p>
            <a:pPr marL="344488" indent="-344488" defTabSz="341710">
              <a:spcBef>
                <a:spcPct val="0"/>
              </a:spcBef>
              <a:spcAft>
                <a:spcPct val="0"/>
              </a:spcAft>
            </a:pPr>
            <a:r>
              <a:rPr lang="en-US" altLang="en-US" sz="2000" b="1" dirty="0" smtClean="0">
                <a:solidFill>
                  <a:schemeClr val="tx1"/>
                </a:solidFill>
                <a:latin typeface="Verdana" panose="020B0604030504040204" pitchFamily="34" charset="0"/>
                <a:cs typeface="Verdana" panose="020B0604030504040204" pitchFamily="34" charset="0"/>
              </a:rPr>
              <a:t>2. Visitation </a:t>
            </a:r>
            <a:r>
              <a:rPr lang="en-US" altLang="en-US" sz="2000" b="1" dirty="0">
                <a:solidFill>
                  <a:schemeClr val="tx1"/>
                </a:solidFill>
                <a:latin typeface="Verdana" panose="020B0604030504040204" pitchFamily="34" charset="0"/>
                <a:cs typeface="Verdana" panose="020B0604030504040204" pitchFamily="34" charset="0"/>
              </a:rPr>
              <a:t>frequency and quality </a:t>
            </a:r>
            <a:r>
              <a:rPr lang="en-US" altLang="en-US" sz="2000" dirty="0">
                <a:solidFill>
                  <a:schemeClr val="tx1"/>
                </a:solidFill>
                <a:latin typeface="Verdana" panose="020B0604030504040204" pitchFamily="34" charset="0"/>
                <a:cs typeface="Verdana" panose="020B0604030504040204" pitchFamily="34" charset="0"/>
              </a:rPr>
              <a:t>= consistent demonstration of acts of protection during visits that mitigate the danger</a:t>
            </a:r>
          </a:p>
          <a:p>
            <a:pPr defTabSz="341710">
              <a:spcBef>
                <a:spcPct val="0"/>
              </a:spcBef>
              <a:spcAft>
                <a:spcPct val="0"/>
              </a:spcAft>
            </a:pPr>
            <a:endParaRPr lang="en-US" altLang="en-US" sz="2000" b="1" dirty="0">
              <a:solidFill>
                <a:schemeClr val="tx1"/>
              </a:solidFill>
              <a:latin typeface="Verdana" panose="020B0604030504040204" pitchFamily="34" charset="0"/>
              <a:cs typeface="Verdana" panose="020B0604030504040204" pitchFamily="34" charset="0"/>
            </a:endParaRPr>
          </a:p>
          <a:p>
            <a:pPr defTabSz="341710">
              <a:spcBef>
                <a:spcPct val="0"/>
              </a:spcBef>
              <a:spcAft>
                <a:spcPct val="0"/>
              </a:spcAft>
            </a:pPr>
            <a:r>
              <a:rPr lang="en-US" altLang="en-US" sz="2000" b="1" dirty="0" smtClean="0">
                <a:solidFill>
                  <a:schemeClr val="tx1"/>
                </a:solidFill>
                <a:latin typeface="Verdana" panose="020B0604030504040204" pitchFamily="34" charset="0"/>
                <a:cs typeface="Verdana" panose="020B0604030504040204" pitchFamily="34" charset="0"/>
              </a:rPr>
              <a:t>3. Safety </a:t>
            </a:r>
            <a:r>
              <a:rPr lang="en-US" altLang="en-US" sz="2000" b="1" dirty="0">
                <a:solidFill>
                  <a:schemeClr val="tx1"/>
                </a:solidFill>
                <a:latin typeface="Verdana" panose="020B0604030504040204" pitchFamily="34" charset="0"/>
                <a:cs typeface="Verdana" panose="020B0604030504040204" pitchFamily="34" charset="0"/>
              </a:rPr>
              <a:t>threats resolved </a:t>
            </a:r>
            <a:r>
              <a:rPr lang="en-US" altLang="en-US" sz="2000" dirty="0">
                <a:solidFill>
                  <a:schemeClr val="tx1"/>
                </a:solidFill>
                <a:latin typeface="Verdana" panose="020B0604030504040204" pitchFamily="34" charset="0"/>
                <a:cs typeface="Verdana" panose="020B0604030504040204" pitchFamily="34" charset="0"/>
              </a:rPr>
              <a:t>= safe or safe with plan now</a:t>
            </a:r>
          </a:p>
        </p:txBody>
      </p:sp>
      <p:graphicFrame>
        <p:nvGraphicFramePr>
          <p:cNvPr id="7" name="Diagram 6"/>
          <p:cNvGraphicFramePr/>
          <p:nvPr>
            <p:extLst/>
          </p:nvPr>
        </p:nvGraphicFramePr>
        <p:xfrm>
          <a:off x="2000250" y="2113691"/>
          <a:ext cx="5543550" cy="402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28750" y="3600450"/>
            <a:ext cx="6400800" cy="342900"/>
          </a:xfrm>
          <a:prstGeom prst="rect">
            <a:avLst/>
          </a:prstGeom>
        </p:spPr>
        <p:txBody>
          <a:bodyPr anchor="ctr">
            <a:normAutofit fontScale="92500" lnSpcReduction="20000"/>
          </a:bodyPr>
          <a:lstStyle/>
          <a:p>
            <a:pPr defTabSz="342883">
              <a:defRPr/>
            </a:pPr>
            <a:endParaRPr lang="en-US" sz="2100" dirty="0">
              <a:solidFill>
                <a:srgbClr val="FFFFFF"/>
              </a:solidFill>
              <a:latin typeface="Verdana"/>
              <a:ea typeface="MS PGothic" panose="020B0600070205080204" pitchFamily="34" charset="-128"/>
              <a:cs typeface="Verdana"/>
            </a:endParaRPr>
          </a:p>
        </p:txBody>
      </p:sp>
    </p:spTree>
    <p:extLst>
      <p:ext uri="{BB962C8B-B14F-4D97-AF65-F5344CB8AC3E}">
        <p14:creationId xmlns:p14="http://schemas.microsoft.com/office/powerpoint/2010/main" val="1464155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302" y="1752369"/>
            <a:ext cx="6350000" cy="2158999"/>
          </a:xfrm>
        </p:spPr>
        <p:txBody>
          <a:bodyPr/>
          <a:lstStyle/>
          <a:p>
            <a:pPr algn="ctr"/>
            <a:r>
              <a:rPr lang="en-US" sz="2700" dirty="0">
                <a:solidFill>
                  <a:schemeClr val="tx1"/>
                </a:solidFill>
              </a:rPr>
              <a:t>SDM</a:t>
            </a:r>
            <a:r>
              <a:rPr lang="en-US" sz="2700" baseline="30000" dirty="0">
                <a:solidFill>
                  <a:schemeClr val="tx1"/>
                </a:solidFill>
              </a:rPr>
              <a:t>®</a:t>
            </a:r>
            <a:r>
              <a:rPr lang="en-US" sz="2700" dirty="0">
                <a:solidFill>
                  <a:schemeClr val="tx1"/>
                </a:solidFill>
              </a:rPr>
              <a:t> 3.0 Reunification Reassessment</a:t>
            </a:r>
            <a:br>
              <a:rPr lang="en-US" sz="2700" dirty="0">
                <a:solidFill>
                  <a:schemeClr val="tx1"/>
                </a:solidFill>
              </a:rPr>
            </a:br>
            <a:r>
              <a:rPr lang="en-US" sz="2700" dirty="0" err="1" smtClean="0">
                <a:solidFill>
                  <a:schemeClr val="tx1"/>
                </a:solidFill>
              </a:rPr>
              <a:t>Reassessment</a:t>
            </a:r>
            <a:r>
              <a:rPr lang="en-US" sz="2700" dirty="0" smtClean="0">
                <a:solidFill>
                  <a:schemeClr val="tx1"/>
                </a:solidFill>
              </a:rPr>
              <a:t> </a:t>
            </a:r>
            <a:r>
              <a:rPr lang="en-US" sz="2700" dirty="0">
                <a:solidFill>
                  <a:schemeClr val="tx1"/>
                </a:solidFill>
              </a:rPr>
              <a:t>of </a:t>
            </a:r>
            <a:r>
              <a:rPr lang="en-US" sz="2700" dirty="0" smtClean="0">
                <a:solidFill>
                  <a:schemeClr val="tx1"/>
                </a:solidFill>
              </a:rPr>
              <a:t>Risk </a:t>
            </a:r>
            <a:endParaRPr lang="en-US" sz="2700" dirty="0">
              <a:solidFill>
                <a:schemeClr val="tx1"/>
              </a:solidFill>
            </a:endParaRPr>
          </a:p>
        </p:txBody>
      </p:sp>
    </p:spTree>
    <p:extLst>
      <p:ext uri="{BB962C8B-B14F-4D97-AF65-F5344CB8AC3E}">
        <p14:creationId xmlns:p14="http://schemas.microsoft.com/office/powerpoint/2010/main" val="3263936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Reunification Risk</a:t>
            </a:r>
            <a:endParaRPr lang="en-US" sz="2800" dirty="0">
              <a:solidFill>
                <a:schemeClr val="tx1"/>
              </a:solidFill>
            </a:endParaRPr>
          </a:p>
        </p:txBody>
      </p:sp>
      <p:sp>
        <p:nvSpPr>
          <p:cNvPr id="3" name="Text Placeholder 2"/>
          <p:cNvSpPr>
            <a:spLocks noGrp="1"/>
          </p:cNvSpPr>
          <p:nvPr>
            <p:ph type="body" sz="quarter" idx="3"/>
          </p:nvPr>
        </p:nvSpPr>
        <p:spPr>
          <a:xfrm>
            <a:off x="457200" y="1345926"/>
            <a:ext cx="6773660" cy="430840"/>
          </a:xfrm>
        </p:spPr>
        <p:txBody>
          <a:bodyPr/>
          <a:lstStyle/>
          <a:p>
            <a:r>
              <a:rPr lang="en-US" sz="2000" dirty="0" smtClean="0">
                <a:solidFill>
                  <a:schemeClr val="tx1"/>
                </a:solidFill>
              </a:rPr>
              <a:t>Progress Item</a:t>
            </a:r>
            <a:endParaRPr lang="en-US" sz="2000" dirty="0">
              <a:solidFill>
                <a:schemeClr val="tx1"/>
              </a:solidFill>
            </a:endParaRPr>
          </a:p>
        </p:txBody>
      </p:sp>
      <p:sp>
        <p:nvSpPr>
          <p:cNvPr id="4" name="Content Placeholder 3"/>
          <p:cNvSpPr>
            <a:spLocks noGrp="1"/>
          </p:cNvSpPr>
          <p:nvPr>
            <p:ph sz="quarter" idx="4"/>
          </p:nvPr>
        </p:nvSpPr>
        <p:spPr>
          <a:xfrm>
            <a:off x="478172" y="1875468"/>
            <a:ext cx="7997417" cy="3965469"/>
          </a:xfrm>
        </p:spPr>
        <p:txBody>
          <a:bodyPr/>
          <a:lstStyle/>
          <a:p>
            <a:pPr marL="461963" indent="-461963">
              <a:buFont typeface="Verdana" panose="020B0604030504040204" pitchFamily="34" charset="0"/>
              <a:buChar char="•"/>
            </a:pPr>
            <a:r>
              <a:rPr lang="en-US" sz="2000" dirty="0" smtClean="0">
                <a:solidFill>
                  <a:schemeClr val="tx1"/>
                </a:solidFill>
              </a:rPr>
              <a:t>Definition changed </a:t>
            </a:r>
            <a:r>
              <a:rPr lang="en-US" sz="2000" dirty="0">
                <a:solidFill>
                  <a:schemeClr val="tx1"/>
                </a:solidFill>
              </a:rPr>
              <a:t>to emphasize behaviors and the demonstration of behaviors that reduce risk of subsequent harm to a child. </a:t>
            </a: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While </a:t>
            </a:r>
            <a:r>
              <a:rPr lang="en-US" sz="2000" dirty="0">
                <a:solidFill>
                  <a:schemeClr val="tx1"/>
                </a:solidFill>
              </a:rPr>
              <a:t>participation in services remains a factor, the definitions have a much stronger emphasis on behavioral change that will aid the family in </a:t>
            </a:r>
            <a:r>
              <a:rPr lang="en-US" sz="2000" b="1" dirty="0">
                <a:solidFill>
                  <a:schemeClr val="tx1"/>
                </a:solidFill>
              </a:rPr>
              <a:t>creating and maintaining safety</a:t>
            </a:r>
            <a:r>
              <a:rPr lang="en-US" sz="2000" dirty="0" smtClean="0">
                <a:solidFill>
                  <a:schemeClr val="tx1"/>
                </a:solidFill>
              </a:rPr>
              <a:t>.</a:t>
            </a: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Moved definition from </a:t>
            </a:r>
            <a:r>
              <a:rPr lang="en-US" sz="2000" dirty="0">
                <a:solidFill>
                  <a:schemeClr val="tx1"/>
                </a:solidFill>
              </a:rPr>
              <a:t>policy to definitions </a:t>
            </a:r>
            <a:r>
              <a:rPr lang="en-US" sz="2000" dirty="0" smtClean="0">
                <a:solidFill>
                  <a:schemeClr val="tx1"/>
                </a:solidFill>
              </a:rPr>
              <a:t>section.</a:t>
            </a:r>
            <a:endParaRPr lang="en-US" sz="2000" dirty="0" smtClean="0">
              <a:solidFill>
                <a:schemeClr val="tx1"/>
              </a:solidFill>
            </a:endParaRP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Added definitions </a:t>
            </a:r>
            <a:r>
              <a:rPr lang="en-US" sz="2000" dirty="0" smtClean="0">
                <a:solidFill>
                  <a:schemeClr val="tx1"/>
                </a:solidFill>
              </a:rPr>
              <a:t>for policy overrides.</a:t>
            </a:r>
            <a:endParaRPr lang="en-US" sz="2000" dirty="0">
              <a:solidFill>
                <a:schemeClr val="tx1"/>
              </a:solidFill>
            </a:endParaRPr>
          </a:p>
        </p:txBody>
      </p:sp>
    </p:spTree>
    <p:extLst>
      <p:ext uri="{BB962C8B-B14F-4D97-AF65-F5344CB8AC3E}">
        <p14:creationId xmlns:p14="http://schemas.microsoft.com/office/powerpoint/2010/main" val="147640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2.xml><?xml version="1.0" encoding="utf-8"?>
<a:theme xmlns:a="http://schemas.openxmlformats.org/drawingml/2006/main" name="1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3.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TETNCUDUKCZU-311-1255</_dlc_DocId>
    <_dlc_DocIdUrl xmlns="d5bbcda5-9f81-4e55-b91d-6cced3bd074a">
      <Url>https://nccd.sharepoint.com/crc_programs/sdm/543/_layouts/15/DocIdRedir.aspx?ID=TETNCUDUKCZU-311-1255</Url>
      <Description>TETNCUDUKCZU-311-1255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F945A3-3322-491D-8C54-2ED14B4CA15F}">
  <ds:schemaRefs>
    <ds:schemaRef ds:uri="http://schemas.microsoft.com/sharepoint/events"/>
  </ds:schemaRefs>
</ds:datastoreItem>
</file>

<file path=customXml/itemProps2.xml><?xml version="1.0" encoding="utf-8"?>
<ds:datastoreItem xmlns:ds="http://schemas.openxmlformats.org/officeDocument/2006/customXml" ds:itemID="{4605EA93-AD60-4630-8BC6-93AB7F93FB26}">
  <ds:schemaRef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c3547a0c-3ee8-4157-882d-cdafbcec9925"/>
    <ds:schemaRef ds:uri="http://schemas.openxmlformats.org/package/2006/metadata/core-properties"/>
    <ds:schemaRef ds:uri="http://purl.org/dc/terms/"/>
    <ds:schemaRef ds:uri="1966d3f9-b4fe-4c7b-99d8-d15794cf76cd"/>
    <ds:schemaRef ds:uri="d5bbcda5-9f81-4e55-b91d-6cced3bd074a"/>
    <ds:schemaRef ds:uri="http://schemas.microsoft.com/office/2006/metadata/properties"/>
  </ds:schemaRefs>
</ds:datastoreItem>
</file>

<file path=customXml/itemProps3.xml><?xml version="1.0" encoding="utf-8"?>
<ds:datastoreItem xmlns:ds="http://schemas.openxmlformats.org/officeDocument/2006/customXml" ds:itemID="{65FB7B8A-3417-4121-92A5-21D1915AB2B3}">
  <ds:schemaRefs>
    <ds:schemaRef ds:uri="http://schemas.microsoft.com/sharepoint/v3/contenttype/forms"/>
  </ds:schemaRefs>
</ds:datastoreItem>
</file>

<file path=customXml/itemProps4.xml><?xml version="1.0" encoding="utf-8"?>
<ds:datastoreItem xmlns:ds="http://schemas.openxmlformats.org/officeDocument/2006/customXml" ds:itemID="{62303770-8642-41D1-8FA4-E963BA18D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TotalTime>
  <Words>804</Words>
  <Application>Microsoft Office PowerPoint</Application>
  <PresentationFormat>On-screen Show (4:3)</PresentationFormat>
  <Paragraphs>105</Paragraphs>
  <Slides>15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ＭＳ Ｐゴシック</vt:lpstr>
      <vt:lpstr>ＭＳ Ｐゴシック</vt:lpstr>
      <vt:lpstr>Arial</vt:lpstr>
      <vt:lpstr>Calibri</vt:lpstr>
      <vt:lpstr>Verdana</vt:lpstr>
      <vt:lpstr>Wingdings</vt:lpstr>
      <vt:lpstr>CRC-ppt-template_eeh_smf</vt:lpstr>
      <vt:lpstr>1_CRC-ppt-template_eeh_smf</vt:lpstr>
      <vt:lpstr>2_CRC-ppt-template_eeh_smf</vt:lpstr>
      <vt:lpstr>SDM® 3.0 Reunification Reassessment</vt:lpstr>
      <vt:lpstr>SDM® Assessments Are a Prompt for Best Practice</vt:lpstr>
      <vt:lpstr>What helps?</vt:lpstr>
      <vt:lpstr>Orienting Families to the Reunification Process</vt:lpstr>
      <vt:lpstr>Using the Reunification Assessment Before Making Contact</vt:lpstr>
      <vt:lpstr>Quality Contacts as an Intervention Over Time</vt:lpstr>
      <vt:lpstr>Staying Focused: The SDM® Connection</vt:lpstr>
      <vt:lpstr>SDM® 3.0 Reunification Reassessment Reassessment of Risk </vt:lpstr>
      <vt:lpstr>Reunification Risk</vt:lpstr>
      <vt:lpstr>Reunification Reassessment Visitation Evaluation </vt:lpstr>
      <vt:lpstr>Visitation Evaluation</vt:lpstr>
      <vt:lpstr>Reunification Reassessment Safety  </vt:lpstr>
      <vt:lpstr>Safety</vt:lpstr>
      <vt:lpstr>Safety</vt:lpstr>
      <vt:lpstr>Reminder: Complete New FSNA to Support Updating the Case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3.0 Reunification Reassessment Re-assessment of risk</dc:title>
  <dc:creator>Rod Caskey</dc:creator>
  <cp:lastModifiedBy>Debra Greene</cp:lastModifiedBy>
  <cp:revision>10</cp:revision>
  <dcterms:created xsi:type="dcterms:W3CDTF">2015-08-19T13:29:38Z</dcterms:created>
  <dcterms:modified xsi:type="dcterms:W3CDTF">2015-09-25T16:24:25Z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18fbb8ef-618c-4156-8b30-d0163fa1a2d5</vt:lpwstr>
  </property>
</Properties>
</file>